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
  </p:notesMasterIdLst>
  <p:sldIdLst>
    <p:sldId id="256" r:id="rId2"/>
    <p:sldId id="257" r:id="rId3"/>
  </p:sldIdLst>
  <p:sldSz cx="30275213" cy="213836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062" userDrawn="1">
          <p15:clr>
            <a:srgbClr val="A4A3A4"/>
          </p15:clr>
        </p15:guide>
        <p15:guide id="2" pos="95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BA4F"/>
    <a:srgbClr val="115F66"/>
    <a:srgbClr val="009767"/>
    <a:srgbClr val="ECE0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658"/>
  </p:normalViewPr>
  <p:slideViewPr>
    <p:cSldViewPr snapToGrid="0">
      <p:cViewPr>
        <p:scale>
          <a:sx n="42" d="100"/>
          <a:sy n="42" d="100"/>
        </p:scale>
        <p:origin x="2072" y="-232"/>
      </p:cViewPr>
      <p:guideLst>
        <p:guide orient="horz" pos="13062"/>
        <p:guide pos="9535"/>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79A374-F8CB-0A47-B236-C2211EFB0C85}" type="datetimeFigureOut">
              <a:rPr lang="en-SA" smtClean="0"/>
              <a:t>27/07/2026 R</a:t>
            </a:fld>
            <a:endParaRPr lang="en-SA"/>
          </a:p>
        </p:txBody>
      </p:sp>
      <p:sp>
        <p:nvSpPr>
          <p:cNvPr id="4" name="Slide Image Placeholder 3"/>
          <p:cNvSpPr>
            <a:spLocks noGrp="1" noRot="1" noChangeAspect="1"/>
          </p:cNvSpPr>
          <p:nvPr>
            <p:ph type="sldImg" idx="2"/>
          </p:nvPr>
        </p:nvSpPr>
        <p:spPr>
          <a:xfrm>
            <a:off x="1244600" y="1143000"/>
            <a:ext cx="4368800" cy="3086100"/>
          </a:xfrm>
          <a:prstGeom prst="rect">
            <a:avLst/>
          </a:prstGeom>
          <a:noFill/>
          <a:ln w="12700">
            <a:solidFill>
              <a:prstClr val="black"/>
            </a:solidFill>
          </a:ln>
        </p:spPr>
        <p:txBody>
          <a:bodyPr vert="horz" lIns="91440" tIns="45720" rIns="91440" bIns="45720" rtlCol="0" anchor="ctr"/>
          <a:lstStyle/>
          <a:p>
            <a:endParaRPr lang="en-S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0C336-52DE-9645-95C7-95551BFB894D}" type="slidenum">
              <a:rPr lang="en-SA" smtClean="0"/>
              <a:t>‹#›</a:t>
            </a:fld>
            <a:endParaRPr lang="en-SA"/>
          </a:p>
        </p:txBody>
      </p:sp>
    </p:spTree>
    <p:extLst>
      <p:ext uri="{BB962C8B-B14F-4D97-AF65-F5344CB8AC3E}">
        <p14:creationId xmlns:p14="http://schemas.microsoft.com/office/powerpoint/2010/main" val="3141578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3499590"/>
            <a:ext cx="25733931" cy="7444669"/>
          </a:xfrm>
        </p:spPr>
        <p:txBody>
          <a:bodyPr anchor="b"/>
          <a:lstStyle>
            <a:lvl1pPr algn="ctr">
              <a:defRPr sz="18709"/>
            </a:lvl1pPr>
          </a:lstStyle>
          <a:p>
            <a:r>
              <a:rPr lang="en-US"/>
              <a:t>Click to edit Master title style</a:t>
            </a:r>
            <a:endParaRPr lang="en-US" dirty="0"/>
          </a:p>
        </p:txBody>
      </p:sp>
      <p:sp>
        <p:nvSpPr>
          <p:cNvPr id="3" name="Subtitle 2"/>
          <p:cNvSpPr>
            <a:spLocks noGrp="1"/>
          </p:cNvSpPr>
          <p:nvPr>
            <p:ph type="subTitle" idx="1"/>
          </p:nvPr>
        </p:nvSpPr>
        <p:spPr>
          <a:xfrm>
            <a:off x="3784402" y="11231355"/>
            <a:ext cx="22706410" cy="5162758"/>
          </a:xfrm>
        </p:spPr>
        <p:txBody>
          <a:bodyPr/>
          <a:lstStyle>
            <a:lvl1pPr marL="0" indent="0" algn="ctr">
              <a:buNone/>
              <a:defRPr sz="7483"/>
            </a:lvl1pPr>
            <a:lvl2pPr marL="1425595" indent="0" algn="ctr">
              <a:buNone/>
              <a:defRPr sz="6236"/>
            </a:lvl2pPr>
            <a:lvl3pPr marL="2851191" indent="0" algn="ctr">
              <a:buNone/>
              <a:defRPr sz="5613"/>
            </a:lvl3pPr>
            <a:lvl4pPr marL="4276786" indent="0" algn="ctr">
              <a:buNone/>
              <a:defRPr sz="4989"/>
            </a:lvl4pPr>
            <a:lvl5pPr marL="5702381" indent="0" algn="ctr">
              <a:buNone/>
              <a:defRPr sz="4989"/>
            </a:lvl5pPr>
            <a:lvl6pPr marL="7127977" indent="0" algn="ctr">
              <a:buNone/>
              <a:defRPr sz="4989"/>
            </a:lvl6pPr>
            <a:lvl7pPr marL="8553572" indent="0" algn="ctr">
              <a:buNone/>
              <a:defRPr sz="4989"/>
            </a:lvl7pPr>
            <a:lvl8pPr marL="9979167" indent="0" algn="ctr">
              <a:buNone/>
              <a:defRPr sz="4989"/>
            </a:lvl8pPr>
            <a:lvl9pPr marL="11404763" indent="0" algn="ctr">
              <a:buNone/>
              <a:defRPr sz="498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3359285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87333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5331063"/>
            <a:ext cx="26112371" cy="8894992"/>
          </a:xfrm>
        </p:spPr>
        <p:txBody>
          <a:bodyPr anchor="b"/>
          <a:lstStyle>
            <a:lvl1pPr>
              <a:defRPr sz="18709"/>
            </a:lvl1pPr>
          </a:lstStyle>
          <a:p>
            <a:r>
              <a:rPr lang="en-US"/>
              <a:t>Click to edit Master title style</a:t>
            </a:r>
            <a:endParaRPr lang="en-US" dirty="0"/>
          </a:p>
        </p:txBody>
      </p:sp>
      <p:sp>
        <p:nvSpPr>
          <p:cNvPr id="3" name="Text Placeholder 2"/>
          <p:cNvSpPr>
            <a:spLocks noGrp="1"/>
          </p:cNvSpPr>
          <p:nvPr>
            <p:ph type="body" idx="1"/>
          </p:nvPr>
        </p:nvSpPr>
        <p:spPr>
          <a:xfrm>
            <a:off x="2065654" y="14310205"/>
            <a:ext cx="26112371" cy="4677666"/>
          </a:xfrm>
        </p:spPr>
        <p:txBody>
          <a:bodyPr/>
          <a:lstStyle>
            <a:lvl1pPr marL="0" indent="0">
              <a:buNone/>
              <a:defRPr sz="7483">
                <a:solidFill>
                  <a:schemeClr val="tx1">
                    <a:tint val="82000"/>
                  </a:schemeClr>
                </a:solidFill>
              </a:defRPr>
            </a:lvl1pPr>
            <a:lvl2pPr marL="1425595" indent="0">
              <a:buNone/>
              <a:defRPr sz="6236">
                <a:solidFill>
                  <a:schemeClr val="tx1">
                    <a:tint val="82000"/>
                  </a:schemeClr>
                </a:solidFill>
              </a:defRPr>
            </a:lvl2pPr>
            <a:lvl3pPr marL="2851191" indent="0">
              <a:buNone/>
              <a:defRPr sz="5613">
                <a:solidFill>
                  <a:schemeClr val="tx1">
                    <a:tint val="82000"/>
                  </a:schemeClr>
                </a:solidFill>
              </a:defRPr>
            </a:lvl3pPr>
            <a:lvl4pPr marL="4276786" indent="0">
              <a:buNone/>
              <a:defRPr sz="4989">
                <a:solidFill>
                  <a:schemeClr val="tx1">
                    <a:tint val="82000"/>
                  </a:schemeClr>
                </a:solidFill>
              </a:defRPr>
            </a:lvl4pPr>
            <a:lvl5pPr marL="5702381" indent="0">
              <a:buNone/>
              <a:defRPr sz="4989">
                <a:solidFill>
                  <a:schemeClr val="tx1">
                    <a:tint val="82000"/>
                  </a:schemeClr>
                </a:solidFill>
              </a:defRPr>
            </a:lvl5pPr>
            <a:lvl6pPr marL="7127977" indent="0">
              <a:buNone/>
              <a:defRPr sz="4989">
                <a:solidFill>
                  <a:schemeClr val="tx1">
                    <a:tint val="82000"/>
                  </a:schemeClr>
                </a:solidFill>
              </a:defRPr>
            </a:lvl6pPr>
            <a:lvl7pPr marL="8553572" indent="0">
              <a:buNone/>
              <a:defRPr sz="4989">
                <a:solidFill>
                  <a:schemeClr val="tx1">
                    <a:tint val="82000"/>
                  </a:schemeClr>
                </a:solidFill>
              </a:defRPr>
            </a:lvl7pPr>
            <a:lvl8pPr marL="9979167" indent="0">
              <a:buNone/>
              <a:defRPr sz="4989">
                <a:solidFill>
                  <a:schemeClr val="tx1">
                    <a:tint val="82000"/>
                  </a:schemeClr>
                </a:solidFill>
              </a:defRPr>
            </a:lvl8pPr>
            <a:lvl9pPr marL="11404763" indent="0">
              <a:buNone/>
              <a:defRPr sz="498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4212509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421" y="5692400"/>
            <a:ext cx="12866966" cy="13567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26826" y="5692400"/>
            <a:ext cx="12866966" cy="13567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13B5A5-52A8-B545-88D7-C923A048A536}" type="datetimeFigureOut">
              <a:rPr lang="en-SA" smtClean="0"/>
              <a:t>27/07/2026 R</a:t>
            </a:fld>
            <a:endParaRPr lang="en-SA"/>
          </a:p>
        </p:txBody>
      </p:sp>
      <p:sp>
        <p:nvSpPr>
          <p:cNvPr id="6" name="Footer Placeholder 5"/>
          <p:cNvSpPr>
            <a:spLocks noGrp="1"/>
          </p:cNvSpPr>
          <p:nvPr>
            <p:ph type="ftr" sz="quarter" idx="11"/>
          </p:nvPr>
        </p:nvSpPr>
        <p:spPr/>
        <p:txBody>
          <a:bodyPr/>
          <a:lstStyle/>
          <a:p>
            <a:endParaRPr lang="en-SA"/>
          </a:p>
        </p:txBody>
      </p:sp>
      <p:sp>
        <p:nvSpPr>
          <p:cNvPr id="7" name="Slide Number Placeholder 6"/>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1980503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1138485"/>
            <a:ext cx="26112371" cy="4133179"/>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5368" y="5241960"/>
            <a:ext cx="12807832" cy="2569003"/>
          </a:xfrm>
        </p:spPr>
        <p:txBody>
          <a:bodyPr anchor="b"/>
          <a:lstStyle>
            <a:lvl1pPr marL="0" indent="0">
              <a:buNone/>
              <a:defRPr sz="7483" b="1"/>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US"/>
              <a:t>Click to edit Master text styles</a:t>
            </a:r>
          </a:p>
        </p:txBody>
      </p:sp>
      <p:sp>
        <p:nvSpPr>
          <p:cNvPr id="4" name="Content Placeholder 3"/>
          <p:cNvSpPr>
            <a:spLocks noGrp="1"/>
          </p:cNvSpPr>
          <p:nvPr>
            <p:ph sz="half" idx="2"/>
          </p:nvPr>
        </p:nvSpPr>
        <p:spPr>
          <a:xfrm>
            <a:off x="2085368" y="7810963"/>
            <a:ext cx="12807832" cy="11488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26828" y="5241960"/>
            <a:ext cx="12870909" cy="2569003"/>
          </a:xfrm>
        </p:spPr>
        <p:txBody>
          <a:bodyPr anchor="b"/>
          <a:lstStyle>
            <a:lvl1pPr marL="0" indent="0">
              <a:buNone/>
              <a:defRPr sz="7483" b="1"/>
            </a:lvl1pPr>
            <a:lvl2pPr marL="1425595" indent="0">
              <a:buNone/>
              <a:defRPr sz="6236" b="1"/>
            </a:lvl2pPr>
            <a:lvl3pPr marL="2851191" indent="0">
              <a:buNone/>
              <a:defRPr sz="5613" b="1"/>
            </a:lvl3pPr>
            <a:lvl4pPr marL="4276786" indent="0">
              <a:buNone/>
              <a:defRPr sz="4989" b="1"/>
            </a:lvl4pPr>
            <a:lvl5pPr marL="5702381" indent="0">
              <a:buNone/>
              <a:defRPr sz="4989" b="1"/>
            </a:lvl5pPr>
            <a:lvl6pPr marL="7127977" indent="0">
              <a:buNone/>
              <a:defRPr sz="4989" b="1"/>
            </a:lvl6pPr>
            <a:lvl7pPr marL="8553572" indent="0">
              <a:buNone/>
              <a:defRPr sz="4989" b="1"/>
            </a:lvl7pPr>
            <a:lvl8pPr marL="9979167" indent="0">
              <a:buNone/>
              <a:defRPr sz="4989" b="1"/>
            </a:lvl8pPr>
            <a:lvl9pPr marL="11404763" indent="0">
              <a:buNone/>
              <a:defRPr sz="4989" b="1"/>
            </a:lvl9pPr>
          </a:lstStyle>
          <a:p>
            <a:pPr lvl="0"/>
            <a:r>
              <a:rPr lang="en-US"/>
              <a:t>Click to edit Master text styles</a:t>
            </a:r>
          </a:p>
        </p:txBody>
      </p:sp>
      <p:sp>
        <p:nvSpPr>
          <p:cNvPr id="6" name="Content Placeholder 5"/>
          <p:cNvSpPr>
            <a:spLocks noGrp="1"/>
          </p:cNvSpPr>
          <p:nvPr>
            <p:ph sz="quarter" idx="4"/>
          </p:nvPr>
        </p:nvSpPr>
        <p:spPr>
          <a:xfrm>
            <a:off x="15326828" y="7810963"/>
            <a:ext cx="12870909" cy="114887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13B5A5-52A8-B545-88D7-C923A048A536}" type="datetimeFigureOut">
              <a:rPr lang="en-SA" smtClean="0"/>
              <a:t>27/07/2026 R</a:t>
            </a:fld>
            <a:endParaRPr lang="en-SA"/>
          </a:p>
        </p:txBody>
      </p:sp>
      <p:sp>
        <p:nvSpPr>
          <p:cNvPr id="8" name="Footer Placeholder 7"/>
          <p:cNvSpPr>
            <a:spLocks noGrp="1"/>
          </p:cNvSpPr>
          <p:nvPr>
            <p:ph type="ftr" sz="quarter" idx="11"/>
          </p:nvPr>
        </p:nvSpPr>
        <p:spPr/>
        <p:txBody>
          <a:bodyPr/>
          <a:lstStyle/>
          <a:p>
            <a:endParaRPr lang="en-SA"/>
          </a:p>
        </p:txBody>
      </p:sp>
      <p:sp>
        <p:nvSpPr>
          <p:cNvPr id="9" name="Slide Number Placeholder 8"/>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3723448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13B5A5-52A8-B545-88D7-C923A048A536}" type="datetimeFigureOut">
              <a:rPr lang="en-SA" smtClean="0"/>
              <a:t>27/07/2026 R</a:t>
            </a:fld>
            <a:endParaRPr lang="en-SA"/>
          </a:p>
        </p:txBody>
      </p:sp>
      <p:sp>
        <p:nvSpPr>
          <p:cNvPr id="4" name="Footer Placeholder 3"/>
          <p:cNvSpPr>
            <a:spLocks noGrp="1"/>
          </p:cNvSpPr>
          <p:nvPr>
            <p:ph type="ftr" sz="quarter" idx="11"/>
          </p:nvPr>
        </p:nvSpPr>
        <p:spPr/>
        <p:txBody>
          <a:bodyPr/>
          <a:lstStyle/>
          <a:p>
            <a:endParaRPr lang="en-SA"/>
          </a:p>
        </p:txBody>
      </p:sp>
      <p:sp>
        <p:nvSpPr>
          <p:cNvPr id="5" name="Slide Number Placeholder 4"/>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1854882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13B5A5-52A8-B545-88D7-C923A048A536}" type="datetimeFigureOut">
              <a:rPr lang="en-SA" smtClean="0"/>
              <a:t>27/07/2026 R</a:t>
            </a:fld>
            <a:endParaRPr lang="en-SA"/>
          </a:p>
        </p:txBody>
      </p:sp>
      <p:sp>
        <p:nvSpPr>
          <p:cNvPr id="3" name="Footer Placeholder 2"/>
          <p:cNvSpPr>
            <a:spLocks noGrp="1"/>
          </p:cNvSpPr>
          <p:nvPr>
            <p:ph type="ftr" sz="quarter" idx="11"/>
          </p:nvPr>
        </p:nvSpPr>
        <p:spPr/>
        <p:txBody>
          <a:bodyPr/>
          <a:lstStyle/>
          <a:p>
            <a:endParaRPr lang="en-SA"/>
          </a:p>
        </p:txBody>
      </p:sp>
      <p:sp>
        <p:nvSpPr>
          <p:cNvPr id="4" name="Slide Number Placeholder 3"/>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583989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1425575"/>
            <a:ext cx="9764544" cy="4989513"/>
          </a:xfrm>
        </p:spPr>
        <p:txBody>
          <a:bodyPr anchor="b"/>
          <a:lstStyle>
            <a:lvl1pPr>
              <a:defRPr sz="9978"/>
            </a:lvl1pPr>
          </a:lstStyle>
          <a:p>
            <a:r>
              <a:rPr lang="en-US"/>
              <a:t>Click to edit Master title style</a:t>
            </a:r>
            <a:endParaRPr lang="en-US" dirty="0"/>
          </a:p>
        </p:txBody>
      </p:sp>
      <p:sp>
        <p:nvSpPr>
          <p:cNvPr id="3" name="Content Placeholder 2"/>
          <p:cNvSpPr>
            <a:spLocks noGrp="1"/>
          </p:cNvSpPr>
          <p:nvPr>
            <p:ph idx="1"/>
          </p:nvPr>
        </p:nvSpPr>
        <p:spPr>
          <a:xfrm>
            <a:off x="12870909" y="3078850"/>
            <a:ext cx="15326827" cy="15196234"/>
          </a:xfrm>
        </p:spPr>
        <p:txBody>
          <a:bodyPr/>
          <a:lstStyle>
            <a:lvl1pPr>
              <a:defRPr sz="9978"/>
            </a:lvl1pPr>
            <a:lvl2pPr>
              <a:defRPr sz="8731"/>
            </a:lvl2pPr>
            <a:lvl3pPr>
              <a:defRPr sz="7483"/>
            </a:lvl3pPr>
            <a:lvl4pPr>
              <a:defRPr sz="6236"/>
            </a:lvl4pPr>
            <a:lvl5pPr>
              <a:defRPr sz="6236"/>
            </a:lvl5pPr>
            <a:lvl6pPr>
              <a:defRPr sz="6236"/>
            </a:lvl6pPr>
            <a:lvl7pPr>
              <a:defRPr sz="6236"/>
            </a:lvl7pPr>
            <a:lvl8pPr>
              <a:defRPr sz="6236"/>
            </a:lvl8pPr>
            <a:lvl9pPr>
              <a:defRPr sz="623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5364" y="6415088"/>
            <a:ext cx="9764544" cy="11884743"/>
          </a:xfrm>
        </p:spPr>
        <p:txBody>
          <a:bodyPr/>
          <a:lstStyle>
            <a:lvl1pPr marL="0" indent="0">
              <a:buNone/>
              <a:defRPr sz="4989"/>
            </a:lvl1pPr>
            <a:lvl2pPr marL="1425595" indent="0">
              <a:buNone/>
              <a:defRPr sz="4365"/>
            </a:lvl2pPr>
            <a:lvl3pPr marL="2851191" indent="0">
              <a:buNone/>
              <a:defRPr sz="3742"/>
            </a:lvl3pPr>
            <a:lvl4pPr marL="4276786" indent="0">
              <a:buNone/>
              <a:defRPr sz="3118"/>
            </a:lvl4pPr>
            <a:lvl5pPr marL="5702381" indent="0">
              <a:buNone/>
              <a:defRPr sz="3118"/>
            </a:lvl5pPr>
            <a:lvl6pPr marL="7127977" indent="0">
              <a:buNone/>
              <a:defRPr sz="3118"/>
            </a:lvl6pPr>
            <a:lvl7pPr marL="8553572" indent="0">
              <a:buNone/>
              <a:defRPr sz="3118"/>
            </a:lvl7pPr>
            <a:lvl8pPr marL="9979167" indent="0">
              <a:buNone/>
              <a:defRPr sz="3118"/>
            </a:lvl8pPr>
            <a:lvl9pPr marL="11404763" indent="0">
              <a:buNone/>
              <a:defRPr sz="3118"/>
            </a:lvl9pPr>
          </a:lstStyle>
          <a:p>
            <a:pPr lvl="0"/>
            <a:r>
              <a:rPr lang="en-US"/>
              <a:t>Click to edit Master text styles</a:t>
            </a:r>
          </a:p>
        </p:txBody>
      </p:sp>
      <p:sp>
        <p:nvSpPr>
          <p:cNvPr id="5" name="Date Placeholder 4"/>
          <p:cNvSpPr>
            <a:spLocks noGrp="1"/>
          </p:cNvSpPr>
          <p:nvPr>
            <p:ph type="dt" sz="half" idx="10"/>
          </p:nvPr>
        </p:nvSpPr>
        <p:spPr/>
        <p:txBody>
          <a:bodyPr/>
          <a:lstStyle/>
          <a:p>
            <a:fld id="{7813B5A5-52A8-B545-88D7-C923A048A536}" type="datetimeFigureOut">
              <a:rPr lang="en-SA" smtClean="0"/>
              <a:t>27/07/2026 R</a:t>
            </a:fld>
            <a:endParaRPr lang="en-SA"/>
          </a:p>
        </p:txBody>
      </p:sp>
      <p:sp>
        <p:nvSpPr>
          <p:cNvPr id="6" name="Footer Placeholder 5"/>
          <p:cNvSpPr>
            <a:spLocks noGrp="1"/>
          </p:cNvSpPr>
          <p:nvPr>
            <p:ph type="ftr" sz="quarter" idx="11"/>
          </p:nvPr>
        </p:nvSpPr>
        <p:spPr/>
        <p:txBody>
          <a:bodyPr/>
          <a:lstStyle/>
          <a:p>
            <a:endParaRPr lang="en-SA"/>
          </a:p>
        </p:txBody>
      </p:sp>
      <p:sp>
        <p:nvSpPr>
          <p:cNvPr id="7" name="Slide Number Placeholder 6"/>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1604339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1425575"/>
            <a:ext cx="9764544" cy="4989513"/>
          </a:xfrm>
        </p:spPr>
        <p:txBody>
          <a:bodyPr anchor="b"/>
          <a:lstStyle>
            <a:lvl1pPr>
              <a:defRPr sz="9978"/>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70909" y="3078850"/>
            <a:ext cx="15326827" cy="15196234"/>
          </a:xfrm>
        </p:spPr>
        <p:txBody>
          <a:bodyPr anchor="t"/>
          <a:lstStyle>
            <a:lvl1pPr marL="0" indent="0">
              <a:buNone/>
              <a:defRPr sz="9978"/>
            </a:lvl1pPr>
            <a:lvl2pPr marL="1425595" indent="0">
              <a:buNone/>
              <a:defRPr sz="8731"/>
            </a:lvl2pPr>
            <a:lvl3pPr marL="2851191" indent="0">
              <a:buNone/>
              <a:defRPr sz="7483"/>
            </a:lvl3pPr>
            <a:lvl4pPr marL="4276786" indent="0">
              <a:buNone/>
              <a:defRPr sz="6236"/>
            </a:lvl4pPr>
            <a:lvl5pPr marL="5702381" indent="0">
              <a:buNone/>
              <a:defRPr sz="6236"/>
            </a:lvl5pPr>
            <a:lvl6pPr marL="7127977" indent="0">
              <a:buNone/>
              <a:defRPr sz="6236"/>
            </a:lvl6pPr>
            <a:lvl7pPr marL="8553572" indent="0">
              <a:buNone/>
              <a:defRPr sz="6236"/>
            </a:lvl7pPr>
            <a:lvl8pPr marL="9979167" indent="0">
              <a:buNone/>
              <a:defRPr sz="6236"/>
            </a:lvl8pPr>
            <a:lvl9pPr marL="11404763" indent="0">
              <a:buNone/>
              <a:defRPr sz="6236"/>
            </a:lvl9pPr>
          </a:lstStyle>
          <a:p>
            <a:r>
              <a:rPr lang="en-US"/>
              <a:t>Click icon to add picture</a:t>
            </a:r>
            <a:endParaRPr lang="en-US" dirty="0"/>
          </a:p>
        </p:txBody>
      </p:sp>
      <p:sp>
        <p:nvSpPr>
          <p:cNvPr id="4" name="Text Placeholder 3"/>
          <p:cNvSpPr>
            <a:spLocks noGrp="1"/>
          </p:cNvSpPr>
          <p:nvPr>
            <p:ph type="body" sz="half" idx="2"/>
          </p:nvPr>
        </p:nvSpPr>
        <p:spPr>
          <a:xfrm>
            <a:off x="2085364" y="6415088"/>
            <a:ext cx="9764544" cy="11884743"/>
          </a:xfrm>
        </p:spPr>
        <p:txBody>
          <a:bodyPr/>
          <a:lstStyle>
            <a:lvl1pPr marL="0" indent="0">
              <a:buNone/>
              <a:defRPr sz="4989"/>
            </a:lvl1pPr>
            <a:lvl2pPr marL="1425595" indent="0">
              <a:buNone/>
              <a:defRPr sz="4365"/>
            </a:lvl2pPr>
            <a:lvl3pPr marL="2851191" indent="0">
              <a:buNone/>
              <a:defRPr sz="3742"/>
            </a:lvl3pPr>
            <a:lvl4pPr marL="4276786" indent="0">
              <a:buNone/>
              <a:defRPr sz="3118"/>
            </a:lvl4pPr>
            <a:lvl5pPr marL="5702381" indent="0">
              <a:buNone/>
              <a:defRPr sz="3118"/>
            </a:lvl5pPr>
            <a:lvl6pPr marL="7127977" indent="0">
              <a:buNone/>
              <a:defRPr sz="3118"/>
            </a:lvl6pPr>
            <a:lvl7pPr marL="8553572" indent="0">
              <a:buNone/>
              <a:defRPr sz="3118"/>
            </a:lvl7pPr>
            <a:lvl8pPr marL="9979167" indent="0">
              <a:buNone/>
              <a:defRPr sz="3118"/>
            </a:lvl8pPr>
            <a:lvl9pPr marL="11404763" indent="0">
              <a:buNone/>
              <a:defRPr sz="3118"/>
            </a:lvl9pPr>
          </a:lstStyle>
          <a:p>
            <a:pPr lvl="0"/>
            <a:r>
              <a:rPr lang="en-US"/>
              <a:t>Click to edit Master text styles</a:t>
            </a:r>
          </a:p>
        </p:txBody>
      </p:sp>
      <p:sp>
        <p:nvSpPr>
          <p:cNvPr id="5" name="Date Placeholder 4"/>
          <p:cNvSpPr>
            <a:spLocks noGrp="1"/>
          </p:cNvSpPr>
          <p:nvPr>
            <p:ph type="dt" sz="half" idx="10"/>
          </p:nvPr>
        </p:nvSpPr>
        <p:spPr/>
        <p:txBody>
          <a:bodyPr/>
          <a:lstStyle/>
          <a:p>
            <a:fld id="{7813B5A5-52A8-B545-88D7-C923A048A536}" type="datetimeFigureOut">
              <a:rPr lang="en-SA" smtClean="0"/>
              <a:t>27/07/2026 R</a:t>
            </a:fld>
            <a:endParaRPr lang="en-SA"/>
          </a:p>
        </p:txBody>
      </p:sp>
      <p:sp>
        <p:nvSpPr>
          <p:cNvPr id="6" name="Footer Placeholder 5"/>
          <p:cNvSpPr>
            <a:spLocks noGrp="1"/>
          </p:cNvSpPr>
          <p:nvPr>
            <p:ph type="ftr" sz="quarter" idx="11"/>
          </p:nvPr>
        </p:nvSpPr>
        <p:spPr/>
        <p:txBody>
          <a:bodyPr/>
          <a:lstStyle/>
          <a:p>
            <a:endParaRPr lang="en-SA"/>
          </a:p>
        </p:txBody>
      </p:sp>
      <p:sp>
        <p:nvSpPr>
          <p:cNvPr id="7" name="Slide Number Placeholder 6"/>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6216739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2464944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1138480"/>
            <a:ext cx="6528093" cy="1812163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81423" y="1138480"/>
            <a:ext cx="19205838" cy="181216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13B5A5-52A8-B545-88D7-C923A048A536}" type="datetimeFigureOut">
              <a:rPr lang="en-SA" smtClean="0"/>
              <a:t>27/07/2026 R</a:t>
            </a:fld>
            <a:endParaRPr lang="en-SA"/>
          </a:p>
        </p:txBody>
      </p:sp>
      <p:sp>
        <p:nvSpPr>
          <p:cNvPr id="5" name="Footer Placeholder 4"/>
          <p:cNvSpPr>
            <a:spLocks noGrp="1"/>
          </p:cNvSpPr>
          <p:nvPr>
            <p:ph type="ftr" sz="quarter" idx="11"/>
          </p:nvPr>
        </p:nvSpPr>
        <p:spPr/>
        <p:txBody>
          <a:bodyPr/>
          <a:lstStyle/>
          <a:p>
            <a:endParaRPr lang="en-SA"/>
          </a:p>
        </p:txBody>
      </p:sp>
      <p:sp>
        <p:nvSpPr>
          <p:cNvPr id="6" name="Slide Number Placeholder 5"/>
          <p:cNvSpPr>
            <a:spLocks noGrp="1"/>
          </p:cNvSpPr>
          <p:nvPr>
            <p:ph type="sldNum" sz="quarter" idx="12"/>
          </p:nvPr>
        </p:nvSpPr>
        <p:spPr/>
        <p:txBody>
          <a:bodyPr/>
          <a:lstStyle/>
          <a:p>
            <a:fld id="{43756991-9307-5842-9F45-001F3CAD849F}" type="slidenum">
              <a:rPr lang="en-SA" smtClean="0"/>
              <a:t>‹#›</a:t>
            </a:fld>
            <a:endParaRPr lang="en-SA"/>
          </a:p>
        </p:txBody>
      </p:sp>
    </p:spTree>
    <p:extLst>
      <p:ext uri="{BB962C8B-B14F-4D97-AF65-F5344CB8AC3E}">
        <p14:creationId xmlns:p14="http://schemas.microsoft.com/office/powerpoint/2010/main" val="6440261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1138485"/>
            <a:ext cx="26112371" cy="413317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81421" y="5692400"/>
            <a:ext cx="26112371" cy="13567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81421" y="19819457"/>
            <a:ext cx="6811923" cy="1138480"/>
          </a:xfrm>
          <a:prstGeom prst="rect">
            <a:avLst/>
          </a:prstGeom>
        </p:spPr>
        <p:txBody>
          <a:bodyPr vert="horz" lIns="91440" tIns="45720" rIns="91440" bIns="45720" rtlCol="0" anchor="ctr"/>
          <a:lstStyle>
            <a:lvl1pPr algn="l">
              <a:defRPr sz="3742">
                <a:solidFill>
                  <a:schemeClr val="tx1">
                    <a:tint val="82000"/>
                  </a:schemeClr>
                </a:solidFill>
              </a:defRPr>
            </a:lvl1pPr>
          </a:lstStyle>
          <a:p>
            <a:fld id="{7813B5A5-52A8-B545-88D7-C923A048A536}" type="datetimeFigureOut">
              <a:rPr lang="en-SA" smtClean="0"/>
              <a:t>27/07/2026 R</a:t>
            </a:fld>
            <a:endParaRPr lang="en-SA"/>
          </a:p>
        </p:txBody>
      </p:sp>
      <p:sp>
        <p:nvSpPr>
          <p:cNvPr id="5" name="Footer Placeholder 4"/>
          <p:cNvSpPr>
            <a:spLocks noGrp="1"/>
          </p:cNvSpPr>
          <p:nvPr>
            <p:ph type="ftr" sz="quarter" idx="3"/>
          </p:nvPr>
        </p:nvSpPr>
        <p:spPr>
          <a:xfrm>
            <a:off x="10028665" y="19819457"/>
            <a:ext cx="10217884" cy="1138480"/>
          </a:xfrm>
          <a:prstGeom prst="rect">
            <a:avLst/>
          </a:prstGeom>
        </p:spPr>
        <p:txBody>
          <a:bodyPr vert="horz" lIns="91440" tIns="45720" rIns="91440" bIns="45720" rtlCol="0" anchor="ctr"/>
          <a:lstStyle>
            <a:lvl1pPr algn="ctr">
              <a:defRPr sz="3742">
                <a:solidFill>
                  <a:schemeClr val="tx1">
                    <a:tint val="82000"/>
                  </a:schemeClr>
                </a:solidFill>
              </a:defRPr>
            </a:lvl1pPr>
          </a:lstStyle>
          <a:p>
            <a:endParaRPr lang="en-SA"/>
          </a:p>
        </p:txBody>
      </p:sp>
      <p:sp>
        <p:nvSpPr>
          <p:cNvPr id="6" name="Slide Number Placeholder 5"/>
          <p:cNvSpPr>
            <a:spLocks noGrp="1"/>
          </p:cNvSpPr>
          <p:nvPr>
            <p:ph type="sldNum" sz="quarter" idx="4"/>
          </p:nvPr>
        </p:nvSpPr>
        <p:spPr>
          <a:xfrm>
            <a:off x="21381869" y="19819457"/>
            <a:ext cx="6811923" cy="1138480"/>
          </a:xfrm>
          <a:prstGeom prst="rect">
            <a:avLst/>
          </a:prstGeom>
        </p:spPr>
        <p:txBody>
          <a:bodyPr vert="horz" lIns="91440" tIns="45720" rIns="91440" bIns="45720" rtlCol="0" anchor="ctr"/>
          <a:lstStyle>
            <a:lvl1pPr algn="r">
              <a:defRPr sz="3742">
                <a:solidFill>
                  <a:schemeClr val="tx1">
                    <a:tint val="82000"/>
                  </a:schemeClr>
                </a:solidFill>
              </a:defRPr>
            </a:lvl1pPr>
          </a:lstStyle>
          <a:p>
            <a:fld id="{43756991-9307-5842-9F45-001F3CAD849F}" type="slidenum">
              <a:rPr lang="en-SA" smtClean="0"/>
              <a:t>‹#›</a:t>
            </a:fld>
            <a:endParaRPr lang="en-SA"/>
          </a:p>
        </p:txBody>
      </p:sp>
    </p:spTree>
    <p:extLst>
      <p:ext uri="{BB962C8B-B14F-4D97-AF65-F5344CB8AC3E}">
        <p14:creationId xmlns:p14="http://schemas.microsoft.com/office/powerpoint/2010/main" val="2398872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851191" rtl="0" eaLnBrk="1" latinLnBrk="0" hangingPunct="1">
        <a:lnSpc>
          <a:spcPct val="90000"/>
        </a:lnSpc>
        <a:spcBef>
          <a:spcPct val="0"/>
        </a:spcBef>
        <a:buNone/>
        <a:defRPr sz="13720" kern="1200">
          <a:solidFill>
            <a:schemeClr val="tx1"/>
          </a:solidFill>
          <a:latin typeface="+mj-lt"/>
          <a:ea typeface="+mj-ea"/>
          <a:cs typeface="+mj-cs"/>
        </a:defRPr>
      </a:lvl1pPr>
    </p:titleStyle>
    <p:bodyStyle>
      <a:lvl1pPr marL="712798" indent="-712798" algn="l" defTabSz="2851191" rtl="0" eaLnBrk="1" latinLnBrk="0" hangingPunct="1">
        <a:lnSpc>
          <a:spcPct val="90000"/>
        </a:lnSpc>
        <a:spcBef>
          <a:spcPts val="3118"/>
        </a:spcBef>
        <a:buFont typeface="Arial" panose="020B0604020202020204" pitchFamily="34" charset="0"/>
        <a:buChar char="•"/>
        <a:defRPr sz="8731" kern="1200">
          <a:solidFill>
            <a:schemeClr val="tx1"/>
          </a:solidFill>
          <a:latin typeface="+mn-lt"/>
          <a:ea typeface="+mn-ea"/>
          <a:cs typeface="+mn-cs"/>
        </a:defRPr>
      </a:lvl1pPr>
      <a:lvl2pPr marL="2138393" indent="-712798" algn="l" defTabSz="2851191" rtl="0" eaLnBrk="1" latinLnBrk="0" hangingPunct="1">
        <a:lnSpc>
          <a:spcPct val="90000"/>
        </a:lnSpc>
        <a:spcBef>
          <a:spcPts val="1559"/>
        </a:spcBef>
        <a:buFont typeface="Arial" panose="020B0604020202020204" pitchFamily="34" charset="0"/>
        <a:buChar char="•"/>
        <a:defRPr sz="7483" kern="1200">
          <a:solidFill>
            <a:schemeClr val="tx1"/>
          </a:solidFill>
          <a:latin typeface="+mn-lt"/>
          <a:ea typeface="+mn-ea"/>
          <a:cs typeface="+mn-cs"/>
        </a:defRPr>
      </a:lvl2pPr>
      <a:lvl3pPr marL="3563988" indent="-712798" algn="l" defTabSz="2851191" rtl="0" eaLnBrk="1" latinLnBrk="0" hangingPunct="1">
        <a:lnSpc>
          <a:spcPct val="90000"/>
        </a:lnSpc>
        <a:spcBef>
          <a:spcPts val="1559"/>
        </a:spcBef>
        <a:buFont typeface="Arial" panose="020B0604020202020204" pitchFamily="34" charset="0"/>
        <a:buChar char="•"/>
        <a:defRPr sz="6236" kern="1200">
          <a:solidFill>
            <a:schemeClr val="tx1"/>
          </a:solidFill>
          <a:latin typeface="+mn-lt"/>
          <a:ea typeface="+mn-ea"/>
          <a:cs typeface="+mn-cs"/>
        </a:defRPr>
      </a:lvl3pPr>
      <a:lvl4pPr marL="4989584"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4pPr>
      <a:lvl5pPr marL="6415179"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5pPr>
      <a:lvl6pPr marL="7840774"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6pPr>
      <a:lvl7pPr marL="9266370"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7pPr>
      <a:lvl8pPr marL="10691965"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8pPr>
      <a:lvl9pPr marL="12117560" indent="-712798" algn="l" defTabSz="2851191" rtl="0" eaLnBrk="1" latinLnBrk="0" hangingPunct="1">
        <a:lnSpc>
          <a:spcPct val="90000"/>
        </a:lnSpc>
        <a:spcBef>
          <a:spcPts val="1559"/>
        </a:spcBef>
        <a:buFont typeface="Arial" panose="020B0604020202020204" pitchFamily="34" charset="0"/>
        <a:buChar char="•"/>
        <a:defRPr sz="5613" kern="1200">
          <a:solidFill>
            <a:schemeClr val="tx1"/>
          </a:solidFill>
          <a:latin typeface="+mn-lt"/>
          <a:ea typeface="+mn-ea"/>
          <a:cs typeface="+mn-cs"/>
        </a:defRPr>
      </a:lvl9pPr>
    </p:bodyStyle>
    <p:otherStyle>
      <a:defPPr>
        <a:defRPr lang="en-US"/>
      </a:defPPr>
      <a:lvl1pPr marL="0" algn="l" defTabSz="2851191" rtl="0" eaLnBrk="1" latinLnBrk="0" hangingPunct="1">
        <a:defRPr sz="5613" kern="1200">
          <a:solidFill>
            <a:schemeClr val="tx1"/>
          </a:solidFill>
          <a:latin typeface="+mn-lt"/>
          <a:ea typeface="+mn-ea"/>
          <a:cs typeface="+mn-cs"/>
        </a:defRPr>
      </a:lvl1pPr>
      <a:lvl2pPr marL="1425595" algn="l" defTabSz="2851191" rtl="0" eaLnBrk="1" latinLnBrk="0" hangingPunct="1">
        <a:defRPr sz="5613" kern="1200">
          <a:solidFill>
            <a:schemeClr val="tx1"/>
          </a:solidFill>
          <a:latin typeface="+mn-lt"/>
          <a:ea typeface="+mn-ea"/>
          <a:cs typeface="+mn-cs"/>
        </a:defRPr>
      </a:lvl2pPr>
      <a:lvl3pPr marL="2851191" algn="l" defTabSz="2851191" rtl="0" eaLnBrk="1" latinLnBrk="0" hangingPunct="1">
        <a:defRPr sz="5613" kern="1200">
          <a:solidFill>
            <a:schemeClr val="tx1"/>
          </a:solidFill>
          <a:latin typeface="+mn-lt"/>
          <a:ea typeface="+mn-ea"/>
          <a:cs typeface="+mn-cs"/>
        </a:defRPr>
      </a:lvl3pPr>
      <a:lvl4pPr marL="4276786" algn="l" defTabSz="2851191" rtl="0" eaLnBrk="1" latinLnBrk="0" hangingPunct="1">
        <a:defRPr sz="5613" kern="1200">
          <a:solidFill>
            <a:schemeClr val="tx1"/>
          </a:solidFill>
          <a:latin typeface="+mn-lt"/>
          <a:ea typeface="+mn-ea"/>
          <a:cs typeface="+mn-cs"/>
        </a:defRPr>
      </a:lvl4pPr>
      <a:lvl5pPr marL="5702381" algn="l" defTabSz="2851191" rtl="0" eaLnBrk="1" latinLnBrk="0" hangingPunct="1">
        <a:defRPr sz="5613" kern="1200">
          <a:solidFill>
            <a:schemeClr val="tx1"/>
          </a:solidFill>
          <a:latin typeface="+mn-lt"/>
          <a:ea typeface="+mn-ea"/>
          <a:cs typeface="+mn-cs"/>
        </a:defRPr>
      </a:lvl5pPr>
      <a:lvl6pPr marL="7127977" algn="l" defTabSz="2851191" rtl="0" eaLnBrk="1" latinLnBrk="0" hangingPunct="1">
        <a:defRPr sz="5613" kern="1200">
          <a:solidFill>
            <a:schemeClr val="tx1"/>
          </a:solidFill>
          <a:latin typeface="+mn-lt"/>
          <a:ea typeface="+mn-ea"/>
          <a:cs typeface="+mn-cs"/>
        </a:defRPr>
      </a:lvl6pPr>
      <a:lvl7pPr marL="8553572" algn="l" defTabSz="2851191" rtl="0" eaLnBrk="1" latinLnBrk="0" hangingPunct="1">
        <a:defRPr sz="5613" kern="1200">
          <a:solidFill>
            <a:schemeClr val="tx1"/>
          </a:solidFill>
          <a:latin typeface="+mn-lt"/>
          <a:ea typeface="+mn-ea"/>
          <a:cs typeface="+mn-cs"/>
        </a:defRPr>
      </a:lvl7pPr>
      <a:lvl8pPr marL="9979167" algn="l" defTabSz="2851191" rtl="0" eaLnBrk="1" latinLnBrk="0" hangingPunct="1">
        <a:defRPr sz="5613" kern="1200">
          <a:solidFill>
            <a:schemeClr val="tx1"/>
          </a:solidFill>
          <a:latin typeface="+mn-lt"/>
          <a:ea typeface="+mn-ea"/>
          <a:cs typeface="+mn-cs"/>
        </a:defRPr>
      </a:lvl8pPr>
      <a:lvl9pPr marL="11404763" algn="l" defTabSz="2851191" rtl="0" eaLnBrk="1" latinLnBrk="0" hangingPunct="1">
        <a:defRPr sz="56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sv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svg"/><Relationship Id="rId13" Type="http://schemas.openxmlformats.org/officeDocument/2006/relationships/image" Target="../media/image6.svg"/><Relationship Id="rId3" Type="http://schemas.openxmlformats.org/officeDocument/2006/relationships/image" Target="../media/image11.png"/><Relationship Id="rId7" Type="http://schemas.openxmlformats.org/officeDocument/2006/relationships/image" Target="../media/image8.png"/><Relationship Id="rId12" Type="http://schemas.openxmlformats.org/officeDocument/2006/relationships/image" Target="../media/image5.svg"/><Relationship Id="rId2"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4.svg"/><Relationship Id="rId5" Type="http://schemas.openxmlformats.org/officeDocument/2006/relationships/image" Target="../media/image13.png"/><Relationship Id="rId10" Type="http://schemas.openxmlformats.org/officeDocument/2006/relationships/image" Target="../media/image3.svg"/><Relationship Id="rId4" Type="http://schemas.openxmlformats.org/officeDocument/2006/relationships/image" Target="../media/image12.png"/><Relationship Id="rId9" Type="http://schemas.openxmlformats.org/officeDocument/2006/relationships/image" Target="../media/image2.svg"/><Relationship Id="rId1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5F1DEE4-E61C-C80C-A2C9-82285981D442}"/>
              </a:ext>
            </a:extLst>
          </p:cNvPr>
          <p:cNvGrpSpPr/>
          <p:nvPr/>
        </p:nvGrpSpPr>
        <p:grpSpPr>
          <a:xfrm>
            <a:off x="26025096" y="2937561"/>
            <a:ext cx="4269595" cy="18446067"/>
            <a:chOff x="26025096" y="2937561"/>
            <a:chExt cx="4269595" cy="18446067"/>
          </a:xfrm>
        </p:grpSpPr>
        <p:sp>
          <p:nvSpPr>
            <p:cNvPr id="62" name="Rectangle 61">
              <a:extLst>
                <a:ext uri="{FF2B5EF4-FFF2-40B4-BE49-F238E27FC236}">
                  <a16:creationId xmlns:a16="http://schemas.microsoft.com/office/drawing/2014/main" id="{CAFA2CA2-46FA-4B6B-E03C-22C43201EDF4}"/>
                </a:ext>
              </a:extLst>
            </p:cNvPr>
            <p:cNvSpPr>
              <a:spLocks/>
            </p:cNvSpPr>
            <p:nvPr/>
          </p:nvSpPr>
          <p:spPr>
            <a:xfrm rot="5400000">
              <a:off x="18936860" y="10025797"/>
              <a:ext cx="18446067" cy="4269595"/>
            </a:xfrm>
            <a:prstGeom prst="rect">
              <a:avLst/>
            </a:prstGeom>
            <a:solidFill>
              <a:srgbClr val="ECE0C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0" eaLnBrk="1" latinLnBrk="0" hangingPunct="1"/>
              <a:endParaRPr lang="en-SA" sz="2548" dirty="0"/>
            </a:p>
          </p:txBody>
        </p:sp>
        <p:grpSp>
          <p:nvGrpSpPr>
            <p:cNvPr id="7" name="Group 6">
              <a:extLst>
                <a:ext uri="{FF2B5EF4-FFF2-40B4-BE49-F238E27FC236}">
                  <a16:creationId xmlns:a16="http://schemas.microsoft.com/office/drawing/2014/main" id="{5894087D-42BF-D6D3-D77B-2D63311D5B21}"/>
                </a:ext>
              </a:extLst>
            </p:cNvPr>
            <p:cNvGrpSpPr/>
            <p:nvPr/>
          </p:nvGrpSpPr>
          <p:grpSpPr>
            <a:xfrm>
              <a:off x="26343717" y="3655880"/>
              <a:ext cx="3645679" cy="16278695"/>
              <a:chOff x="26343717" y="3655880"/>
              <a:chExt cx="3645679" cy="16278695"/>
            </a:xfrm>
          </p:grpSpPr>
          <p:sp>
            <p:nvSpPr>
              <p:cNvPr id="48" name="TextBox 47">
                <a:extLst>
                  <a:ext uri="{FF2B5EF4-FFF2-40B4-BE49-F238E27FC236}">
                    <a16:creationId xmlns:a16="http://schemas.microsoft.com/office/drawing/2014/main" id="{82D0B742-E8CD-8954-9DDF-7D47069BD92A}"/>
                  </a:ext>
                </a:extLst>
              </p:cNvPr>
              <p:cNvSpPr txBox="1"/>
              <p:nvPr/>
            </p:nvSpPr>
            <p:spPr>
              <a:xfrm>
                <a:off x="26343717" y="3655880"/>
                <a:ext cx="3645679" cy="584775"/>
              </a:xfrm>
              <a:prstGeom prst="rect">
                <a:avLst/>
              </a:prstGeom>
              <a:noFill/>
            </p:spPr>
            <p:txBody>
              <a:bodyPr wrap="square" rtlCol="0">
                <a:spAutoFit/>
              </a:bodyPr>
              <a:lstStyle/>
              <a:p>
                <a:pPr algn="ctr"/>
                <a:r>
                  <a:rPr lang="en-US" sz="3200" b="1" dirty="0">
                    <a:solidFill>
                      <a:srgbClr val="115F66"/>
                    </a:solidFill>
                    <a:latin typeface="Arial" panose="020B0604020202020204" pitchFamily="34" charset="0"/>
                    <a:cs typeface="Arial" panose="020B0604020202020204" pitchFamily="34" charset="0"/>
                  </a:rPr>
                  <a:t>KFUPM Snapshot</a:t>
                </a:r>
                <a:endParaRPr lang="en-SA" sz="3200" b="1" dirty="0">
                  <a:solidFill>
                    <a:srgbClr val="115F66"/>
                  </a:solidFill>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D1623C88-30B1-91E2-6873-63969D15992B}"/>
                  </a:ext>
                </a:extLst>
              </p:cNvPr>
              <p:cNvGrpSpPr>
                <a:grpSpLocks noChangeAspect="1"/>
              </p:cNvGrpSpPr>
              <p:nvPr/>
            </p:nvGrpSpPr>
            <p:grpSpPr>
              <a:xfrm>
                <a:off x="26343717" y="5922491"/>
                <a:ext cx="3631250" cy="14012084"/>
                <a:chOff x="25236387" y="3941357"/>
                <a:chExt cx="4260022" cy="16438354"/>
              </a:xfrm>
            </p:grpSpPr>
            <p:pic>
              <p:nvPicPr>
                <p:cNvPr id="39" name="Graphic 38" descr="Lightbulb with solid fill">
                  <a:extLst>
                    <a:ext uri="{FF2B5EF4-FFF2-40B4-BE49-F238E27FC236}">
                      <a16:creationId xmlns:a16="http://schemas.microsoft.com/office/drawing/2014/main" id="{70BA1CDE-3074-E9E9-6647-5D26F1F4570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730587" y="18481923"/>
                  <a:ext cx="1152000" cy="1152000"/>
                </a:xfrm>
                <a:prstGeom prst="rect">
                  <a:avLst/>
                </a:prstGeom>
              </p:spPr>
            </p:pic>
            <p:pic>
              <p:nvPicPr>
                <p:cNvPr id="41" name="Graphic 40" descr="Graduation cap outline">
                  <a:extLst>
                    <a:ext uri="{FF2B5EF4-FFF2-40B4-BE49-F238E27FC236}">
                      <a16:creationId xmlns:a16="http://schemas.microsoft.com/office/drawing/2014/main" id="{EAB63ABA-9005-222E-85A9-1A6A3D3CB3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766587" y="8194995"/>
                  <a:ext cx="1080000" cy="1080000"/>
                </a:xfrm>
                <a:prstGeom prst="rect">
                  <a:avLst/>
                </a:prstGeom>
              </p:spPr>
            </p:pic>
            <p:pic>
              <p:nvPicPr>
                <p:cNvPr id="43" name="Graphic 42" descr="Trophy outline">
                  <a:extLst>
                    <a:ext uri="{FF2B5EF4-FFF2-40B4-BE49-F238E27FC236}">
                      <a16:creationId xmlns:a16="http://schemas.microsoft.com/office/drawing/2014/main" id="{956C5375-5BDF-5A98-830E-3C2A0CD684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774300" y="12811575"/>
                  <a:ext cx="1080000" cy="1080000"/>
                </a:xfrm>
                <a:prstGeom prst="rect">
                  <a:avLst/>
                </a:prstGeom>
              </p:spPr>
            </p:pic>
            <p:pic>
              <p:nvPicPr>
                <p:cNvPr id="45" name="Graphic 44" descr="Artificial Intelligence outline">
                  <a:extLst>
                    <a:ext uri="{FF2B5EF4-FFF2-40B4-BE49-F238E27FC236}">
                      <a16:creationId xmlns:a16="http://schemas.microsoft.com/office/drawing/2014/main" id="{E2137866-BE9D-6529-7AA7-E0ACBB52FE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749366" y="16036597"/>
                  <a:ext cx="1080000" cy="1080000"/>
                </a:xfrm>
                <a:prstGeom prst="rect">
                  <a:avLst/>
                </a:prstGeom>
              </p:spPr>
            </p:pic>
            <p:pic>
              <p:nvPicPr>
                <p:cNvPr id="47" name="Graphic 46" descr="Female Profile outline">
                  <a:extLst>
                    <a:ext uri="{FF2B5EF4-FFF2-40B4-BE49-F238E27FC236}">
                      <a16:creationId xmlns:a16="http://schemas.microsoft.com/office/drawing/2014/main" id="{6859F780-4845-D961-18A8-AC1F2415BE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6708740" y="10745315"/>
                  <a:ext cx="1080000" cy="1080000"/>
                </a:xfrm>
                <a:prstGeom prst="rect">
                  <a:avLst/>
                </a:prstGeom>
              </p:spPr>
            </p:pic>
            <p:pic>
              <p:nvPicPr>
                <p:cNvPr id="50" name="Graphic 49" descr="Globe outline">
                  <a:extLst>
                    <a:ext uri="{FF2B5EF4-FFF2-40B4-BE49-F238E27FC236}">
                      <a16:creationId xmlns:a16="http://schemas.microsoft.com/office/drawing/2014/main" id="{10E145A5-AF6B-3B4D-2A33-55F3D23B8C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6810300" y="5544991"/>
                  <a:ext cx="1008000" cy="1008000"/>
                </a:xfrm>
                <a:prstGeom prst="rect">
                  <a:avLst/>
                </a:prstGeom>
              </p:spPr>
            </p:pic>
            <p:sp>
              <p:nvSpPr>
                <p:cNvPr id="52" name="TextBox 51">
                  <a:extLst>
                    <a:ext uri="{FF2B5EF4-FFF2-40B4-BE49-F238E27FC236}">
                      <a16:creationId xmlns:a16="http://schemas.microsoft.com/office/drawing/2014/main" id="{996D6BC0-28C7-0EBF-0883-BD2C5AE524F3}"/>
                    </a:ext>
                  </a:extLst>
                </p:cNvPr>
                <p:cNvSpPr txBox="1"/>
                <p:nvPr/>
              </p:nvSpPr>
              <p:spPr>
                <a:xfrm>
                  <a:off x="25851121" y="6683284"/>
                  <a:ext cx="303055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Students from 80+ countries</a:t>
                  </a:r>
                </a:p>
              </p:txBody>
            </p:sp>
            <p:sp>
              <p:nvSpPr>
                <p:cNvPr id="53" name="TextBox 52">
                  <a:extLst>
                    <a:ext uri="{FF2B5EF4-FFF2-40B4-BE49-F238E27FC236}">
                      <a16:creationId xmlns:a16="http://schemas.microsoft.com/office/drawing/2014/main" id="{DC624BE4-6746-697C-5660-05F79C832ABE}"/>
                    </a:ext>
                  </a:extLst>
                </p:cNvPr>
                <p:cNvSpPr txBox="1"/>
                <p:nvPr/>
              </p:nvSpPr>
              <p:spPr>
                <a:xfrm>
                  <a:off x="25902869" y="9236563"/>
                  <a:ext cx="2822860"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40% graduate students</a:t>
                  </a:r>
                </a:p>
              </p:txBody>
            </p:sp>
            <p:sp>
              <p:nvSpPr>
                <p:cNvPr id="54" name="TextBox 53">
                  <a:extLst>
                    <a:ext uri="{FF2B5EF4-FFF2-40B4-BE49-F238E27FC236}">
                      <a16:creationId xmlns:a16="http://schemas.microsoft.com/office/drawing/2014/main" id="{D6949DBE-5DAF-44ED-F1A9-A13EDADE6BC7}"/>
                    </a:ext>
                  </a:extLst>
                </p:cNvPr>
                <p:cNvSpPr txBox="1"/>
                <p:nvPr/>
              </p:nvSpPr>
              <p:spPr>
                <a:xfrm>
                  <a:off x="25236387" y="11821169"/>
                  <a:ext cx="426002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50% female engineering enrollment</a:t>
                  </a:r>
                </a:p>
              </p:txBody>
            </p:sp>
            <p:sp>
              <p:nvSpPr>
                <p:cNvPr id="55" name="TextBox 54">
                  <a:extLst>
                    <a:ext uri="{FF2B5EF4-FFF2-40B4-BE49-F238E27FC236}">
                      <a16:creationId xmlns:a16="http://schemas.microsoft.com/office/drawing/2014/main" id="{7E6ED473-2D93-DC25-3E38-9483C38F51C7}"/>
                    </a:ext>
                  </a:extLst>
                </p:cNvPr>
                <p:cNvSpPr txBox="1"/>
                <p:nvPr/>
              </p:nvSpPr>
              <p:spPr>
                <a:xfrm>
                  <a:off x="26325765" y="14442165"/>
                  <a:ext cx="196164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#63 worldwide</a:t>
                  </a:r>
                </a:p>
              </p:txBody>
            </p:sp>
            <p:sp>
              <p:nvSpPr>
                <p:cNvPr id="56" name="TextBox 55">
                  <a:extLst>
                    <a:ext uri="{FF2B5EF4-FFF2-40B4-BE49-F238E27FC236}">
                      <a16:creationId xmlns:a16="http://schemas.microsoft.com/office/drawing/2014/main" id="{E254B86E-2261-DAF9-AC8E-77E6E910B7CE}"/>
                    </a:ext>
                  </a:extLst>
                </p:cNvPr>
                <p:cNvSpPr txBox="1"/>
                <p:nvPr/>
              </p:nvSpPr>
              <p:spPr>
                <a:xfrm>
                  <a:off x="26613295" y="17299121"/>
                  <a:ext cx="1526219" cy="57771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AI+X</a:t>
                  </a:r>
                  <a:r>
                    <a:rPr lang="en-US" sz="2600" baseline="30000" dirty="0">
                      <a:solidFill>
                        <a:srgbClr val="115F66"/>
                      </a:solidFill>
                      <a:latin typeface="Arial" panose="020B0604020202020204" pitchFamily="34" charset="0"/>
                      <a:cs typeface="Arial" panose="020B0604020202020204" pitchFamily="34" charset="0"/>
                    </a:rPr>
                    <a:t>TM</a:t>
                  </a:r>
                </a:p>
              </p:txBody>
            </p:sp>
            <p:sp>
              <p:nvSpPr>
                <p:cNvPr id="57" name="TextBox 56">
                  <a:extLst>
                    <a:ext uri="{FF2B5EF4-FFF2-40B4-BE49-F238E27FC236}">
                      <a16:creationId xmlns:a16="http://schemas.microsoft.com/office/drawing/2014/main" id="{29CB1D4B-567C-2C71-A71F-F12F5E3B3A58}"/>
                    </a:ext>
                  </a:extLst>
                </p:cNvPr>
                <p:cNvSpPr txBox="1"/>
                <p:nvPr/>
              </p:nvSpPr>
              <p:spPr>
                <a:xfrm>
                  <a:off x="25706726" y="19801999"/>
                  <a:ext cx="3215144" cy="57771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0-0-0 Policy</a:t>
                  </a:r>
                </a:p>
              </p:txBody>
            </p:sp>
            <p:cxnSp>
              <p:nvCxnSpPr>
                <p:cNvPr id="64" name="Straight Connector 63">
                  <a:extLst>
                    <a:ext uri="{FF2B5EF4-FFF2-40B4-BE49-F238E27FC236}">
                      <a16:creationId xmlns:a16="http://schemas.microsoft.com/office/drawing/2014/main" id="{A05AAF39-5D6E-9C5B-D217-40523D68154B}"/>
                    </a:ext>
                  </a:extLst>
                </p:cNvPr>
                <p:cNvCxnSpPr>
                  <a:cxnSpLocks/>
                </p:cNvCxnSpPr>
                <p:nvPr/>
              </p:nvCxnSpPr>
              <p:spPr>
                <a:xfrm>
                  <a:off x="25489366" y="7961655"/>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5DC40528-43FE-3DC0-6244-54FB45580537}"/>
                    </a:ext>
                  </a:extLst>
                </p:cNvPr>
                <p:cNvCxnSpPr>
                  <a:cxnSpLocks/>
                </p:cNvCxnSpPr>
                <p:nvPr/>
              </p:nvCxnSpPr>
              <p:spPr>
                <a:xfrm>
                  <a:off x="25489366" y="10506457"/>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EC16D861-DF56-C83F-4EEF-A65C1A7C9574}"/>
                    </a:ext>
                  </a:extLst>
                </p:cNvPr>
                <p:cNvCxnSpPr>
                  <a:cxnSpLocks/>
                </p:cNvCxnSpPr>
                <p:nvPr/>
              </p:nvCxnSpPr>
              <p:spPr>
                <a:xfrm>
                  <a:off x="25489366" y="13051260"/>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C4C283A1-65F0-5253-CBC8-8BBB2F9ABC4C}"/>
                    </a:ext>
                  </a:extLst>
                </p:cNvPr>
                <p:cNvCxnSpPr>
                  <a:cxnSpLocks/>
                </p:cNvCxnSpPr>
                <p:nvPr/>
              </p:nvCxnSpPr>
              <p:spPr>
                <a:xfrm>
                  <a:off x="25489366" y="15596062"/>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B752E7BF-63FC-60C7-3525-FE780CEDE929}"/>
                    </a:ext>
                  </a:extLst>
                </p:cNvPr>
                <p:cNvCxnSpPr>
                  <a:cxnSpLocks/>
                </p:cNvCxnSpPr>
                <p:nvPr/>
              </p:nvCxnSpPr>
              <p:spPr>
                <a:xfrm>
                  <a:off x="25489366" y="18140864"/>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F5565A7-64B8-AC6C-3A13-3B6359A8EDAE}"/>
                    </a:ext>
                  </a:extLst>
                </p:cNvPr>
                <p:cNvCxnSpPr>
                  <a:cxnSpLocks/>
                </p:cNvCxnSpPr>
                <p:nvPr/>
              </p:nvCxnSpPr>
              <p:spPr>
                <a:xfrm>
                  <a:off x="25513205" y="5291742"/>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988C1D06-197A-164A-4F65-406CAEA2D0F4}"/>
                    </a:ext>
                  </a:extLst>
                </p:cNvPr>
                <p:cNvSpPr txBox="1"/>
                <p:nvPr/>
              </p:nvSpPr>
              <p:spPr>
                <a:xfrm>
                  <a:off x="26089552" y="3941357"/>
                  <a:ext cx="244949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Dhahran, Saudi Arabia</a:t>
                  </a:r>
                </a:p>
              </p:txBody>
            </p:sp>
          </p:grpSp>
        </p:grpSp>
        <p:pic>
          <p:nvPicPr>
            <p:cNvPr id="13" name="Graphic 12" descr="Marker outline">
              <a:extLst>
                <a:ext uri="{FF2B5EF4-FFF2-40B4-BE49-F238E27FC236}">
                  <a16:creationId xmlns:a16="http://schemas.microsoft.com/office/drawing/2014/main" id="{7992C5F0-34B7-5AC3-F319-CA4B106DD07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7660831" y="4932203"/>
              <a:ext cx="914400" cy="914400"/>
            </a:xfrm>
            <a:prstGeom prst="rect">
              <a:avLst/>
            </a:prstGeom>
          </p:spPr>
        </p:pic>
        <p:sp>
          <p:nvSpPr>
            <p:cNvPr id="17" name="TextBox 16">
              <a:extLst>
                <a:ext uri="{FF2B5EF4-FFF2-40B4-BE49-F238E27FC236}">
                  <a16:creationId xmlns:a16="http://schemas.microsoft.com/office/drawing/2014/main" id="{B56B80E7-4EC9-F809-BD13-9C0F8AD076B0}"/>
                </a:ext>
              </a:extLst>
            </p:cNvPr>
            <p:cNvSpPr txBox="1"/>
            <p:nvPr/>
          </p:nvSpPr>
          <p:spPr>
            <a:xfrm>
              <a:off x="26025096" y="20978438"/>
              <a:ext cx="4250117" cy="400110"/>
            </a:xfrm>
            <a:prstGeom prst="rect">
              <a:avLst/>
            </a:prstGeom>
            <a:solidFill>
              <a:srgbClr val="F0BA4F"/>
            </a:solidFill>
          </p:spPr>
          <p:txBody>
            <a:bodyPr wrap="square" rtlCol="0">
              <a:spAutoFit/>
            </a:bodyPr>
            <a:lstStyle/>
            <a:p>
              <a:r>
                <a:rPr lang="en-US" sz="2000" dirty="0">
                  <a:solidFill>
                    <a:srgbClr val="115F66"/>
                  </a:solidFill>
                  <a:latin typeface="Arial" panose="020B0604020202020204" pitchFamily="34" charset="0"/>
                  <a:cs typeface="Arial" panose="020B0604020202020204" pitchFamily="34" charset="0"/>
                </a:rPr>
                <a:t> DREAM BIG AND ACCOMPLISH</a:t>
              </a:r>
            </a:p>
          </p:txBody>
        </p:sp>
      </p:grpSp>
      <p:sp>
        <p:nvSpPr>
          <p:cNvPr id="33" name="TextBox 32">
            <a:extLst>
              <a:ext uri="{FF2B5EF4-FFF2-40B4-BE49-F238E27FC236}">
                <a16:creationId xmlns:a16="http://schemas.microsoft.com/office/drawing/2014/main" id="{6F480A81-8254-2B1C-B028-0685A5D77B9B}"/>
              </a:ext>
            </a:extLst>
          </p:cNvPr>
          <p:cNvSpPr txBox="1"/>
          <p:nvPr/>
        </p:nvSpPr>
        <p:spPr>
          <a:xfrm>
            <a:off x="13980971" y="7923071"/>
            <a:ext cx="10734873" cy="3785652"/>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The proposed AI-based CDSS represents a significant advancement in healthcare, particularly in the management of patients’ heart conditions. It offers the potential to identify emergency heart issues, enhance diagnostic accuracy, </a:t>
            </a:r>
            <a:r>
              <a:rPr lang="en-US" sz="2000" dirty="0" err="1">
                <a:latin typeface="Arial" panose="020B0604020202020204" pitchFamily="34" charset="0"/>
                <a:cs typeface="Arial" panose="020B0604020202020204" pitchFamily="34" charset="0"/>
              </a:rPr>
              <a:t>personalise</a:t>
            </a:r>
            <a:r>
              <a:rPr lang="en-US" sz="2000" dirty="0">
                <a:latin typeface="Arial" panose="020B0604020202020204" pitchFamily="34" charset="0"/>
                <a:cs typeface="Arial" panose="020B0604020202020204" pitchFamily="34" charset="0"/>
              </a:rPr>
              <a:t> treatment, and improve patient outcomes. While </a:t>
            </a:r>
            <a:r>
              <a:rPr lang="en-US" sz="2000" dirty="0" err="1">
                <a:latin typeface="Arial" panose="020B0604020202020204" pitchFamily="34" charset="0"/>
                <a:cs typeface="Arial" panose="020B0604020202020204" pitchFamily="34" charset="0"/>
              </a:rPr>
              <a:t>computerised</a:t>
            </a:r>
            <a:r>
              <a:rPr lang="en-US" sz="2000" dirty="0">
                <a:latin typeface="Arial" panose="020B0604020202020204" pitchFamily="34" charset="0"/>
                <a:cs typeface="Arial" panose="020B0604020202020204" pitchFamily="34" charset="0"/>
              </a:rPr>
              <a:t> CDSS has previously been applied in dealing various health- related issues such as ventilator management, developmental surveillance and screening, and traumatic brain injury (Carrol et al., 2014; Dayan et al., 2017; Hotz et al., 2020), the proposed AI-based CDSS is a novel addition, uniquely capable of diagnosing and treating heart-related issues using real-time data. Moreover, unlike, existing AI-based clinical decision systems that primarily rely on previously recorded data (e.g. electronic health records, medical imaging and patient health logs) (Comito et al., 2022), the proposed AI-based CDSS introduces the innovative use of real-time data from individual patients to determine the need for emergency interventions.</a:t>
            </a:r>
            <a:endParaRPr lang="en-SA" sz="2000" dirty="0"/>
          </a:p>
        </p:txBody>
      </p:sp>
      <p:sp>
        <p:nvSpPr>
          <p:cNvPr id="32" name="TextBox 31">
            <a:extLst>
              <a:ext uri="{FF2B5EF4-FFF2-40B4-BE49-F238E27FC236}">
                <a16:creationId xmlns:a16="http://schemas.microsoft.com/office/drawing/2014/main" id="{C2CAF06B-2EC7-6981-91CF-4DF45849A949}"/>
              </a:ext>
            </a:extLst>
          </p:cNvPr>
          <p:cNvSpPr txBox="1"/>
          <p:nvPr/>
        </p:nvSpPr>
        <p:spPr>
          <a:xfrm>
            <a:off x="13980971" y="4256589"/>
            <a:ext cx="10734873" cy="2862322"/>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Implementing the proposed AI-based CDSS offers numerous benefits, including improved diagnostic accuracy, </a:t>
            </a:r>
            <a:r>
              <a:rPr lang="en-US" sz="2000" dirty="0" err="1">
                <a:latin typeface="Arial" panose="020B0604020202020204" pitchFamily="34" charset="0"/>
                <a:cs typeface="Arial" panose="020B0604020202020204" pitchFamily="34" charset="0"/>
              </a:rPr>
              <a:t>personalised</a:t>
            </a:r>
            <a:r>
              <a:rPr lang="en-US" sz="2000" dirty="0">
                <a:latin typeface="Arial" panose="020B0604020202020204" pitchFamily="34" charset="0"/>
                <a:cs typeface="Arial" panose="020B0604020202020204" pitchFamily="34" charset="0"/>
              </a:rPr>
              <a:t> care, enhanced efficiency, better patient outcomes and cost reduction. The system can be deployed as a web-based or mobile application, increasing its accessibility and ease of use. Despite its potential, the proposed AI-based CDSS might face several challenges, such as building user trust and acceptance, managing potential errors, and addressing ethical concerns related to data privacy and algorithm bias. Another potential challenge could be to integrate the system with clinical workflow. For successful adoption, the CDSS must seamlessly integrate into existing clinical workflows without interrupting the care process. This requires careful design and collaboration with healthcare providers.</a:t>
            </a:r>
            <a:endParaRPr lang="en-SA" sz="2000" dirty="0"/>
          </a:p>
        </p:txBody>
      </p:sp>
      <p:sp>
        <p:nvSpPr>
          <p:cNvPr id="4" name="Rectangle 3">
            <a:extLst>
              <a:ext uri="{FF2B5EF4-FFF2-40B4-BE49-F238E27FC236}">
                <a16:creationId xmlns:a16="http://schemas.microsoft.com/office/drawing/2014/main" id="{B58EAAF3-9ACB-B6AE-3D47-EF081BEFBEF9}"/>
              </a:ext>
            </a:extLst>
          </p:cNvPr>
          <p:cNvSpPr/>
          <p:nvPr/>
        </p:nvSpPr>
        <p:spPr>
          <a:xfrm>
            <a:off x="0" y="0"/>
            <a:ext cx="30275213" cy="2937560"/>
          </a:xfrm>
          <a:prstGeom prst="rect">
            <a:avLst/>
          </a:prstGeom>
          <a:solidFill>
            <a:srgbClr val="115F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sz="2548"/>
          </a:p>
        </p:txBody>
      </p:sp>
      <p:sp>
        <p:nvSpPr>
          <p:cNvPr id="10" name="TextBox 9">
            <a:extLst>
              <a:ext uri="{FF2B5EF4-FFF2-40B4-BE49-F238E27FC236}">
                <a16:creationId xmlns:a16="http://schemas.microsoft.com/office/drawing/2014/main" id="{B6AABBF2-C52D-CA7B-7894-EC43B8EB8E04}"/>
              </a:ext>
            </a:extLst>
          </p:cNvPr>
          <p:cNvSpPr txBox="1"/>
          <p:nvPr/>
        </p:nvSpPr>
        <p:spPr>
          <a:xfrm>
            <a:off x="1001777" y="337180"/>
            <a:ext cx="15259413" cy="2308324"/>
          </a:xfrm>
          <a:prstGeom prst="rect">
            <a:avLst/>
          </a:prstGeom>
          <a:noFill/>
        </p:spPr>
        <p:txBody>
          <a:bodyPr wrap="square" rtlCol="0">
            <a:spAutoFit/>
          </a:bodyPr>
          <a:lstStyle/>
          <a:p>
            <a:r>
              <a:rPr lang="en-US" sz="7200" b="1" dirty="0">
                <a:solidFill>
                  <a:schemeClr val="bg1"/>
                </a:solidFill>
                <a:latin typeface="Arial" panose="020B0604020202020204" pitchFamily="34" charset="0"/>
                <a:cs typeface="Arial" panose="020B0604020202020204" pitchFamily="34" charset="0"/>
              </a:rPr>
              <a:t>AI-based Clinical Decision Support System for Heart Patients</a:t>
            </a:r>
            <a:endParaRPr lang="en-SA" sz="7200" b="1" dirty="0">
              <a:solidFill>
                <a:schemeClr val="bg1"/>
              </a:solidFill>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CDD8DDF8-8ED4-E9D6-0D3F-54A5406C1648}"/>
              </a:ext>
            </a:extLst>
          </p:cNvPr>
          <p:cNvPicPr>
            <a:picLocks noChangeAspect="1"/>
          </p:cNvPicPr>
          <p:nvPr/>
        </p:nvPicPr>
        <p:blipFill>
          <a:blip r:embed="rId9"/>
          <a:srcRect l="11213" t="33761" r="16422" b="33747"/>
          <a:stretch>
            <a:fillRect/>
          </a:stretch>
        </p:blipFill>
        <p:spPr>
          <a:xfrm>
            <a:off x="25342515" y="845656"/>
            <a:ext cx="3893701" cy="623124"/>
          </a:xfrm>
          <a:prstGeom prst="rect">
            <a:avLst/>
          </a:prstGeom>
        </p:spPr>
      </p:pic>
      <p:sp>
        <p:nvSpPr>
          <p:cNvPr id="22" name="TextBox 21">
            <a:extLst>
              <a:ext uri="{FF2B5EF4-FFF2-40B4-BE49-F238E27FC236}">
                <a16:creationId xmlns:a16="http://schemas.microsoft.com/office/drawing/2014/main" id="{2BC837DD-5315-A563-D080-9A868A27066F}"/>
              </a:ext>
            </a:extLst>
          </p:cNvPr>
          <p:cNvSpPr txBox="1"/>
          <p:nvPr/>
        </p:nvSpPr>
        <p:spPr>
          <a:xfrm>
            <a:off x="1066158" y="3485480"/>
            <a:ext cx="2122421"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Abstract</a:t>
            </a:r>
            <a:endParaRPr lang="en-SA" sz="3600" b="1" dirty="0">
              <a:solidFill>
                <a:srgbClr val="009767"/>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AB0433BD-DB28-C0BA-E004-7534AFD33D9E}"/>
              </a:ext>
            </a:extLst>
          </p:cNvPr>
          <p:cNvSpPr txBox="1"/>
          <p:nvPr/>
        </p:nvSpPr>
        <p:spPr>
          <a:xfrm>
            <a:off x="13980971" y="3479704"/>
            <a:ext cx="10805418"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Benefits, Challenges and Ethical Considerations</a:t>
            </a:r>
            <a:endParaRPr lang="en-SA" sz="3600" b="1" dirty="0">
              <a:solidFill>
                <a:srgbClr val="009767"/>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3DD1774-415F-DB2F-B150-67E9B6052614}"/>
              </a:ext>
            </a:extLst>
          </p:cNvPr>
          <p:cNvSpPr txBox="1"/>
          <p:nvPr/>
        </p:nvSpPr>
        <p:spPr>
          <a:xfrm>
            <a:off x="13980971" y="7194093"/>
            <a:ext cx="6800098"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Conclusion and Contributions</a:t>
            </a:r>
            <a:endParaRPr lang="en-SA" sz="3600" b="1" dirty="0">
              <a:solidFill>
                <a:srgbClr val="009767"/>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F353464A-E81D-E94E-07AE-B47A00D1AC3C}"/>
              </a:ext>
            </a:extLst>
          </p:cNvPr>
          <p:cNvSpPr txBox="1"/>
          <p:nvPr/>
        </p:nvSpPr>
        <p:spPr>
          <a:xfrm>
            <a:off x="1001777" y="7215147"/>
            <a:ext cx="3113022"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Introduction</a:t>
            </a:r>
            <a:endParaRPr lang="en-SA" sz="3600" b="1" dirty="0">
              <a:solidFill>
                <a:srgbClr val="009767"/>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A2233B8F-DE03-A7E6-3398-8267267DCA4B}"/>
              </a:ext>
            </a:extLst>
          </p:cNvPr>
          <p:cNvSpPr txBox="1"/>
          <p:nvPr/>
        </p:nvSpPr>
        <p:spPr>
          <a:xfrm>
            <a:off x="1001778" y="4256589"/>
            <a:ext cx="10212072" cy="2862322"/>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This study introduces an AI-based Clinical Decision Support System</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(CDSS) for heart patients to help patients and healthcare providers</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language processing to give individualized care and evidence-based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treatment suggestions. Data input, AI processing, warning and suggestion</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interfaces, and clinical decision interfaces are system components. Using</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real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time patient data and medical literature, the system can increase</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diagnosis accuracy, intervention time, and patient outcomes. This research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also discusses challenges such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as user acceptability, data protection, and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smooth integration into healthcare operations.</a:t>
            </a:r>
            <a:endParaRPr lang="en-SA" sz="2000" dirty="0"/>
          </a:p>
        </p:txBody>
      </p:sp>
      <p:sp>
        <p:nvSpPr>
          <p:cNvPr id="27" name="TextBox 26">
            <a:extLst>
              <a:ext uri="{FF2B5EF4-FFF2-40B4-BE49-F238E27FC236}">
                <a16:creationId xmlns:a16="http://schemas.microsoft.com/office/drawing/2014/main" id="{7DB5B8F8-B0F2-EC01-E6AF-58F100639BEE}"/>
              </a:ext>
            </a:extLst>
          </p:cNvPr>
          <p:cNvSpPr txBox="1"/>
          <p:nvPr/>
        </p:nvSpPr>
        <p:spPr>
          <a:xfrm>
            <a:off x="1001779" y="7943880"/>
            <a:ext cx="10297238" cy="2862322"/>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This study introduces an AI-based Clinical Decision Support System</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(CDSS) for heart patients to help patients and healthcare providers</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language processing to give individualized care and evidence-based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treatment suggestions. Data input, AI processing, warning and suggestion</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interfaces, and clinical decision interfaces are system components. Using</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real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time patient data and medical literature, the system can increase</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diagnosis accuracy, intervention time, and patient outcomes. This research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also discusses challenges such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as user acceptability, data protection, and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smooth integration into healthcare operations.</a:t>
            </a:r>
            <a:endParaRPr lang="en-SA" sz="2000" dirty="0"/>
          </a:p>
        </p:txBody>
      </p:sp>
      <p:sp>
        <p:nvSpPr>
          <p:cNvPr id="28" name="TextBox 27">
            <a:extLst>
              <a:ext uri="{FF2B5EF4-FFF2-40B4-BE49-F238E27FC236}">
                <a16:creationId xmlns:a16="http://schemas.microsoft.com/office/drawing/2014/main" id="{3C4BF7CB-ACC5-ACB9-6317-1832A6A051B1}"/>
              </a:ext>
            </a:extLst>
          </p:cNvPr>
          <p:cNvSpPr txBox="1"/>
          <p:nvPr/>
        </p:nvSpPr>
        <p:spPr>
          <a:xfrm>
            <a:off x="1066159" y="11036417"/>
            <a:ext cx="3048642"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Architecture</a:t>
            </a:r>
            <a:endParaRPr lang="en-SA" sz="3600" b="1" dirty="0">
              <a:solidFill>
                <a:srgbClr val="009767"/>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E3DBAFFD-F2CF-A25A-92C9-8007E20FA442}"/>
              </a:ext>
            </a:extLst>
          </p:cNvPr>
          <p:cNvSpPr txBox="1"/>
          <p:nvPr/>
        </p:nvSpPr>
        <p:spPr>
          <a:xfrm>
            <a:off x="1001778" y="11805341"/>
            <a:ext cx="10212072" cy="2862322"/>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This study introduces an AI-based Clinical Decision Support System</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(CDSS) for heart patients to help patients and healthcare providers</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language processing to give individualized care and evidence-based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treatment suggestions. Data input, AI processing, warning and suggestion</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interfaces, and clinical decision interfaces are system components. Using</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real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time patient data and medical literature, the system can increase</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diagnosis accuracy, intervention time, and patient outcomes. This research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also discusses challenges such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as user acceptability, data protection, and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smooth integration into healthcare operations.</a:t>
            </a:r>
            <a:endParaRPr lang="en-SA" sz="2000" dirty="0"/>
          </a:p>
        </p:txBody>
      </p:sp>
      <p:sp>
        <p:nvSpPr>
          <p:cNvPr id="30" name="TextBox 29">
            <a:extLst>
              <a:ext uri="{FF2B5EF4-FFF2-40B4-BE49-F238E27FC236}">
                <a16:creationId xmlns:a16="http://schemas.microsoft.com/office/drawing/2014/main" id="{2A44E226-A377-79F2-A39D-4B440757A944}"/>
              </a:ext>
            </a:extLst>
          </p:cNvPr>
          <p:cNvSpPr txBox="1"/>
          <p:nvPr/>
        </p:nvSpPr>
        <p:spPr>
          <a:xfrm>
            <a:off x="1001778" y="15015930"/>
            <a:ext cx="2722972"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Method</a:t>
            </a:r>
            <a:endParaRPr lang="en-SA" sz="3600" b="1" dirty="0">
              <a:solidFill>
                <a:srgbClr val="009767"/>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66D3808E-2013-AC0F-277E-D0C5B9E9211B}"/>
              </a:ext>
            </a:extLst>
          </p:cNvPr>
          <p:cNvSpPr txBox="1"/>
          <p:nvPr/>
        </p:nvSpPr>
        <p:spPr>
          <a:xfrm>
            <a:off x="1001778" y="15834672"/>
            <a:ext cx="10212072" cy="2862322"/>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This study introduces an AI-based Clinical Decision Support System</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(CDSS) for heart patients to help patients and healthcare providers</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diagnose, treat, and manage heart diseases. The proposed system uses real- time wearable and IoT data, machine learning algorithms, and natural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language processing to give individualized care and evidence-based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treatment suggestions. Data input, AI processing, warning and suggestion</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interfaces, and clinical decision interfaces are system components. Using</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real</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time patient data and medical literature, the system can increase</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diagnosis accuracy, intervention time, and patient outcomes. This research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also discusses challenges such</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as user acceptability, data protection, and</a:t>
            </a:r>
            <a:r>
              <a:rPr lang="ar-SA" sz="2000" dirty="0">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smooth integration into healthcare operations.</a:t>
            </a:r>
            <a:endParaRPr lang="en-SA" sz="2000" dirty="0"/>
          </a:p>
        </p:txBody>
      </p:sp>
      <p:sp>
        <p:nvSpPr>
          <p:cNvPr id="34" name="TextBox 33">
            <a:extLst>
              <a:ext uri="{FF2B5EF4-FFF2-40B4-BE49-F238E27FC236}">
                <a16:creationId xmlns:a16="http://schemas.microsoft.com/office/drawing/2014/main" id="{91EDD0B3-9AD9-F88D-A0DE-7E31FE526014}"/>
              </a:ext>
            </a:extLst>
          </p:cNvPr>
          <p:cNvSpPr txBox="1"/>
          <p:nvPr/>
        </p:nvSpPr>
        <p:spPr>
          <a:xfrm>
            <a:off x="13980971" y="11772651"/>
            <a:ext cx="2947208"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References</a:t>
            </a:r>
            <a:endParaRPr lang="en-SA" sz="3600" b="1" dirty="0">
              <a:solidFill>
                <a:srgbClr val="009767"/>
              </a:solidFill>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C9FC192B-5F29-24FE-9D62-39B6BFB48F52}"/>
              </a:ext>
            </a:extLst>
          </p:cNvPr>
          <p:cNvSpPr txBox="1"/>
          <p:nvPr/>
        </p:nvSpPr>
        <p:spPr>
          <a:xfrm>
            <a:off x="13980971" y="12639905"/>
            <a:ext cx="10734873" cy="3477875"/>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Carroll, A. E., Bauer, N. S., Dugan, T. M., Anand, V., Saha, C., and Downs. 2014.</a:t>
            </a:r>
          </a:p>
          <a:p>
            <a:pPr algn="just"/>
            <a:r>
              <a:rPr lang="en-US" sz="2000" dirty="0">
                <a:latin typeface="Arial" panose="020B0604020202020204" pitchFamily="34" charset="0"/>
                <a:cs typeface="Arial" panose="020B0604020202020204" pitchFamily="34" charset="0"/>
              </a:rPr>
              <a:t>“Use of a computerized decision aid for developmental surveillance and screening: a randomized clinical trial,” JAMA </a:t>
            </a:r>
            <a:r>
              <a:rPr lang="en-US" sz="2000" dirty="0" err="1">
                <a:latin typeface="Arial" panose="020B0604020202020204" pitchFamily="34" charset="0"/>
                <a:cs typeface="Arial" panose="020B0604020202020204" pitchFamily="34" charset="0"/>
              </a:rPr>
              <a:t>Pediatr</a:t>
            </a:r>
            <a:r>
              <a:rPr lang="en-US" sz="2000" dirty="0">
                <a:latin typeface="Arial" panose="020B0604020202020204" pitchFamily="34" charset="0"/>
                <a:cs typeface="Arial" panose="020B0604020202020204" pitchFamily="34" charset="0"/>
              </a:rPr>
              <a:t> (168:9), pp. 815–821.</a:t>
            </a:r>
          </a:p>
          <a:p>
            <a:pPr algn="just"/>
            <a:r>
              <a:rPr lang="en-US" sz="2000" dirty="0">
                <a:latin typeface="Arial" panose="020B0604020202020204" pitchFamily="34" charset="0"/>
                <a:cs typeface="Arial" panose="020B0604020202020204" pitchFamily="34" charset="0"/>
              </a:rPr>
              <a:t>Comito, C., Falcone, D., and </a:t>
            </a:r>
            <a:r>
              <a:rPr lang="en-US" sz="2000" dirty="0" err="1">
                <a:latin typeface="Arial" panose="020B0604020202020204" pitchFamily="34" charset="0"/>
                <a:cs typeface="Arial" panose="020B0604020202020204" pitchFamily="34" charset="0"/>
              </a:rPr>
              <a:t>Forestiero</a:t>
            </a:r>
            <a:r>
              <a:rPr lang="en-US" sz="2000" dirty="0">
                <a:latin typeface="Arial" panose="020B0604020202020204" pitchFamily="34" charset="0"/>
                <a:cs typeface="Arial" panose="020B0604020202020204" pitchFamily="34" charset="0"/>
              </a:rPr>
              <a:t>, A. 2022. "AI-Driven Clinical Decision Support: Enhancing Disease Diagnosis Exploiting Patients Similarity," IEEE</a:t>
            </a:r>
          </a:p>
          <a:p>
            <a:pPr algn="just"/>
            <a:r>
              <a:rPr lang="en-US" sz="2000" dirty="0">
                <a:latin typeface="Arial" panose="020B0604020202020204" pitchFamily="34" charset="0"/>
                <a:cs typeface="Arial" panose="020B0604020202020204" pitchFamily="34" charset="0"/>
              </a:rPr>
              <a:t>Access (10) pp. 6878-6888.</a:t>
            </a:r>
          </a:p>
          <a:p>
            <a:pPr algn="just"/>
            <a:r>
              <a:rPr lang="en-US" sz="2000" dirty="0">
                <a:latin typeface="Arial" panose="020B0604020202020204" pitchFamily="34" charset="0"/>
                <a:cs typeface="Arial" panose="020B0604020202020204" pitchFamily="34" charset="0"/>
              </a:rPr>
              <a:t>Dayan, P. S. et al. 2017. “Use of traumatic brain injury prediction rules with clinical decision support,” Pediatrics (139), e20162709.</a:t>
            </a:r>
          </a:p>
          <a:p>
            <a:pPr algn="just"/>
            <a:r>
              <a:rPr lang="en-US" sz="2000" dirty="0">
                <a:latin typeface="Arial" panose="020B0604020202020204" pitchFamily="34" charset="0"/>
                <a:cs typeface="Arial" panose="020B0604020202020204" pitchFamily="34" charset="0"/>
              </a:rPr>
              <a:t>Hotz, J. C., Bornstein, D., Kohler, K., Smith, E., Suresh, A., Klein, M., Bhalla, A., Newth, C. J., Khemani, R. G. 2020. “Real-time effort driven ventilator</a:t>
            </a:r>
          </a:p>
          <a:p>
            <a:pPr algn="just"/>
            <a:r>
              <a:rPr lang="en-US" sz="2000" dirty="0">
                <a:latin typeface="Arial" panose="020B0604020202020204" pitchFamily="34" charset="0"/>
                <a:cs typeface="Arial" panose="020B0604020202020204" pitchFamily="34" charset="0"/>
              </a:rPr>
              <a:t>management: a pilot study,” </a:t>
            </a:r>
            <a:r>
              <a:rPr lang="en-US" sz="2000" dirty="0" err="1">
                <a:latin typeface="Arial" panose="020B0604020202020204" pitchFamily="34" charset="0"/>
                <a:cs typeface="Arial" panose="020B0604020202020204" pitchFamily="34" charset="0"/>
              </a:rPr>
              <a:t>Pediatr</a:t>
            </a:r>
            <a:r>
              <a:rPr lang="en-US" sz="2000" dirty="0">
                <a:latin typeface="Arial" panose="020B0604020202020204" pitchFamily="34" charset="0"/>
                <a:cs typeface="Arial" panose="020B0604020202020204" pitchFamily="34" charset="0"/>
              </a:rPr>
              <a:t>. Crit. Care Med (21), pp. 933–940.</a:t>
            </a:r>
            <a:endParaRPr lang="en-SA" sz="2000" dirty="0"/>
          </a:p>
        </p:txBody>
      </p:sp>
      <p:sp>
        <p:nvSpPr>
          <p:cNvPr id="36" name="TextBox 35">
            <a:extLst>
              <a:ext uri="{FF2B5EF4-FFF2-40B4-BE49-F238E27FC236}">
                <a16:creationId xmlns:a16="http://schemas.microsoft.com/office/drawing/2014/main" id="{878D0747-F6BB-9A82-693C-0662B99BD727}"/>
              </a:ext>
            </a:extLst>
          </p:cNvPr>
          <p:cNvSpPr txBox="1"/>
          <p:nvPr/>
        </p:nvSpPr>
        <p:spPr>
          <a:xfrm>
            <a:off x="13980971" y="16389441"/>
            <a:ext cx="4753230" cy="646331"/>
          </a:xfrm>
          <a:prstGeom prst="rect">
            <a:avLst/>
          </a:prstGeom>
          <a:noFill/>
          <a:ln>
            <a:noFill/>
          </a:ln>
        </p:spPr>
        <p:txBody>
          <a:bodyPr wrap="square" rtlCol="0">
            <a:spAutoFit/>
          </a:bodyPr>
          <a:lstStyle/>
          <a:p>
            <a:r>
              <a:rPr lang="en-US" sz="3600" b="1" dirty="0">
                <a:solidFill>
                  <a:srgbClr val="009767"/>
                </a:solidFill>
                <a:latin typeface="Arial" panose="020B0604020202020204" pitchFamily="34" charset="0"/>
                <a:cs typeface="Arial" panose="020B0604020202020204" pitchFamily="34" charset="0"/>
              </a:rPr>
              <a:t>Acknowledgements</a:t>
            </a:r>
          </a:p>
        </p:txBody>
      </p:sp>
      <p:sp>
        <p:nvSpPr>
          <p:cNvPr id="37" name="TextBox 36">
            <a:extLst>
              <a:ext uri="{FF2B5EF4-FFF2-40B4-BE49-F238E27FC236}">
                <a16:creationId xmlns:a16="http://schemas.microsoft.com/office/drawing/2014/main" id="{3F75E97C-CD85-85DD-17CA-F2C7B8579C87}"/>
              </a:ext>
            </a:extLst>
          </p:cNvPr>
          <p:cNvSpPr txBox="1"/>
          <p:nvPr/>
        </p:nvSpPr>
        <p:spPr>
          <a:xfrm>
            <a:off x="13980971" y="17219259"/>
            <a:ext cx="10898341" cy="1015663"/>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This project is funded by the Interdisciplinary Research Center (IRC) for Finance and Digital Economy (IRC-FDE) at King Fahd University of Petroleum &amp; Minerals under Grant No. INFE2412.</a:t>
            </a:r>
            <a:endParaRPr lang="en-SA" sz="2000" dirty="0"/>
          </a:p>
        </p:txBody>
      </p:sp>
      <p:sp>
        <p:nvSpPr>
          <p:cNvPr id="38" name="Rectangle 37">
            <a:extLst>
              <a:ext uri="{FF2B5EF4-FFF2-40B4-BE49-F238E27FC236}">
                <a16:creationId xmlns:a16="http://schemas.microsoft.com/office/drawing/2014/main" id="{D4E2088E-0B3E-EAAB-B29F-D2A3EC932575}"/>
              </a:ext>
            </a:extLst>
          </p:cNvPr>
          <p:cNvSpPr/>
          <p:nvPr/>
        </p:nvSpPr>
        <p:spPr>
          <a:xfrm>
            <a:off x="1" y="30826964"/>
            <a:ext cx="30275213" cy="1296868"/>
          </a:xfrm>
          <a:prstGeom prst="rect">
            <a:avLst/>
          </a:prstGeom>
          <a:solidFill>
            <a:srgbClr val="115F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A" sz="2548"/>
          </a:p>
        </p:txBody>
      </p:sp>
      <p:pic>
        <p:nvPicPr>
          <p:cNvPr id="8" name="Graphic 7" descr="Graduation cap with solid fill">
            <a:extLst>
              <a:ext uri="{FF2B5EF4-FFF2-40B4-BE49-F238E27FC236}">
                <a16:creationId xmlns:a16="http://schemas.microsoft.com/office/drawing/2014/main" id="{8C21CFA9-415C-F453-D23E-074DAA4BFDD4}"/>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7053825" y="857555"/>
            <a:ext cx="914400" cy="914400"/>
          </a:xfrm>
          <a:prstGeom prst="rect">
            <a:avLst/>
          </a:prstGeom>
        </p:spPr>
      </p:pic>
      <p:sp>
        <p:nvSpPr>
          <p:cNvPr id="15" name="TextBox 14">
            <a:extLst>
              <a:ext uri="{FF2B5EF4-FFF2-40B4-BE49-F238E27FC236}">
                <a16:creationId xmlns:a16="http://schemas.microsoft.com/office/drawing/2014/main" id="{E3A01D08-40E1-1DCD-D1CC-B64BD99A933E}"/>
              </a:ext>
            </a:extLst>
          </p:cNvPr>
          <p:cNvSpPr txBox="1"/>
          <p:nvPr/>
        </p:nvSpPr>
        <p:spPr>
          <a:xfrm>
            <a:off x="1088676" y="19822548"/>
            <a:ext cx="4983494" cy="400110"/>
          </a:xfrm>
          <a:prstGeom prst="rect">
            <a:avLst/>
          </a:prstGeom>
          <a:solidFill>
            <a:srgbClr val="009767"/>
          </a:solidFill>
        </p:spPr>
        <p:txBody>
          <a:bodyPr wrap="square" rtlCol="0">
            <a:spAutoFit/>
          </a:bodyPr>
          <a:lstStyle/>
          <a:p>
            <a:pPr algn="ctr"/>
            <a:r>
              <a:rPr lang="en-US" sz="2000" dirty="0">
                <a:solidFill>
                  <a:schemeClr val="bg1"/>
                </a:solidFill>
                <a:latin typeface="Arial" panose="020B0604020202020204" pitchFamily="34" charset="0"/>
                <a:cs typeface="Arial" panose="020B0604020202020204" pitchFamily="34" charset="0"/>
              </a:rPr>
              <a:t>Minhajul Islam Ukil and Mousa </a:t>
            </a:r>
            <a:r>
              <a:rPr lang="en-US" sz="2000" dirty="0" err="1">
                <a:solidFill>
                  <a:schemeClr val="bg1"/>
                </a:solidFill>
                <a:latin typeface="Arial" panose="020B0604020202020204" pitchFamily="34" charset="0"/>
                <a:cs typeface="Arial" panose="020B0604020202020204" pitchFamily="34" charset="0"/>
              </a:rPr>
              <a:t>Albashrawi</a:t>
            </a:r>
            <a:endParaRPr lang="en-SA" sz="20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EC93D8A-33FE-F39E-673E-DF1C445892F9}"/>
              </a:ext>
            </a:extLst>
          </p:cNvPr>
          <p:cNvSpPr txBox="1"/>
          <p:nvPr/>
        </p:nvSpPr>
        <p:spPr>
          <a:xfrm>
            <a:off x="6220862" y="19822548"/>
            <a:ext cx="7760109" cy="400110"/>
          </a:xfrm>
          <a:prstGeom prst="rect">
            <a:avLst/>
          </a:prstGeom>
          <a:solidFill>
            <a:srgbClr val="009767"/>
          </a:solidFill>
        </p:spPr>
        <p:txBody>
          <a:bodyPr wrap="square" rtlCol="0">
            <a:spAutoFit/>
          </a:bodyPr>
          <a:lstStyle/>
          <a:p>
            <a:r>
              <a:rPr lang="en-US" sz="2000" dirty="0">
                <a:solidFill>
                  <a:schemeClr val="bg1"/>
                </a:solidFill>
                <a:latin typeface="Arial" panose="020B0604020202020204" pitchFamily="34" charset="0"/>
                <a:cs typeface="Arial" panose="020B0604020202020204" pitchFamily="34" charset="0"/>
              </a:rPr>
              <a:t>Interdisciplinary Research Center for Finance and Digital Economy,</a:t>
            </a:r>
            <a:endParaRPr lang="en-SA" sz="2000" dirty="0">
              <a:solidFill>
                <a:schemeClr val="bg1"/>
              </a:solidFill>
              <a:latin typeface="Arial" panose="020B0604020202020204" pitchFamily="34" charset="0"/>
              <a:cs typeface="Arial" panose="020B0604020202020204" pitchFamily="34" charset="0"/>
            </a:endParaRPr>
          </a:p>
        </p:txBody>
      </p:sp>
      <p:sp>
        <p:nvSpPr>
          <p:cNvPr id="77" name="Rectangle 76">
            <a:extLst>
              <a:ext uri="{FF2B5EF4-FFF2-40B4-BE49-F238E27FC236}">
                <a16:creationId xmlns:a16="http://schemas.microsoft.com/office/drawing/2014/main" id="{9CC13BDB-F4B0-BBEB-1E67-71F0F1CB81C5}"/>
              </a:ext>
            </a:extLst>
          </p:cNvPr>
          <p:cNvSpPr/>
          <p:nvPr/>
        </p:nvSpPr>
        <p:spPr>
          <a:xfrm>
            <a:off x="849868" y="3606229"/>
            <a:ext cx="45719" cy="3377026"/>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a:p>
        </p:txBody>
      </p:sp>
      <p:sp>
        <p:nvSpPr>
          <p:cNvPr id="78" name="Rectangle 77">
            <a:extLst>
              <a:ext uri="{FF2B5EF4-FFF2-40B4-BE49-F238E27FC236}">
                <a16:creationId xmlns:a16="http://schemas.microsoft.com/office/drawing/2014/main" id="{CC18B196-6FA4-1888-2D12-55F42853C4E5}"/>
              </a:ext>
            </a:extLst>
          </p:cNvPr>
          <p:cNvSpPr/>
          <p:nvPr/>
        </p:nvSpPr>
        <p:spPr>
          <a:xfrm>
            <a:off x="849868" y="7380669"/>
            <a:ext cx="49038" cy="3311143"/>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a:p>
        </p:txBody>
      </p:sp>
      <p:sp>
        <p:nvSpPr>
          <p:cNvPr id="79" name="Rectangle 78">
            <a:extLst>
              <a:ext uri="{FF2B5EF4-FFF2-40B4-BE49-F238E27FC236}">
                <a16:creationId xmlns:a16="http://schemas.microsoft.com/office/drawing/2014/main" id="{2540CF82-9C3E-CAD0-0143-346EF04FF003}"/>
              </a:ext>
            </a:extLst>
          </p:cNvPr>
          <p:cNvSpPr/>
          <p:nvPr/>
        </p:nvSpPr>
        <p:spPr>
          <a:xfrm>
            <a:off x="849868" y="11183350"/>
            <a:ext cx="45719" cy="3339100"/>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a:p>
        </p:txBody>
      </p:sp>
      <p:sp>
        <p:nvSpPr>
          <p:cNvPr id="80" name="Rectangle 79">
            <a:extLst>
              <a:ext uri="{FF2B5EF4-FFF2-40B4-BE49-F238E27FC236}">
                <a16:creationId xmlns:a16="http://schemas.microsoft.com/office/drawing/2014/main" id="{32C15CD5-4207-76B5-ED3B-4CF7C7B895A3}"/>
              </a:ext>
            </a:extLst>
          </p:cNvPr>
          <p:cNvSpPr/>
          <p:nvPr/>
        </p:nvSpPr>
        <p:spPr>
          <a:xfrm>
            <a:off x="849868" y="15196249"/>
            <a:ext cx="45719" cy="3371151"/>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a:p>
        </p:txBody>
      </p:sp>
      <p:sp>
        <p:nvSpPr>
          <p:cNvPr id="81" name="Rectangle 80">
            <a:extLst>
              <a:ext uri="{FF2B5EF4-FFF2-40B4-BE49-F238E27FC236}">
                <a16:creationId xmlns:a16="http://schemas.microsoft.com/office/drawing/2014/main" id="{5D1BF79D-CA73-1A8A-B924-27953E6670E0}"/>
              </a:ext>
            </a:extLst>
          </p:cNvPr>
          <p:cNvSpPr/>
          <p:nvPr/>
        </p:nvSpPr>
        <p:spPr>
          <a:xfrm>
            <a:off x="13797289" y="3606229"/>
            <a:ext cx="45719" cy="3377025"/>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0" eaLnBrk="1" latinLnBrk="0" hangingPunct="1"/>
            <a:endParaRPr lang="en-SA"/>
          </a:p>
        </p:txBody>
      </p:sp>
      <p:sp>
        <p:nvSpPr>
          <p:cNvPr id="82" name="Rectangle 81">
            <a:extLst>
              <a:ext uri="{FF2B5EF4-FFF2-40B4-BE49-F238E27FC236}">
                <a16:creationId xmlns:a16="http://schemas.microsoft.com/office/drawing/2014/main" id="{E9936C58-867B-D2F1-081B-F52C889329A0}"/>
              </a:ext>
            </a:extLst>
          </p:cNvPr>
          <p:cNvSpPr/>
          <p:nvPr/>
        </p:nvSpPr>
        <p:spPr>
          <a:xfrm>
            <a:off x="13797289" y="7380669"/>
            <a:ext cx="45719" cy="4157269"/>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a:p>
        </p:txBody>
      </p:sp>
      <p:sp>
        <p:nvSpPr>
          <p:cNvPr id="83" name="Rectangle 82">
            <a:extLst>
              <a:ext uri="{FF2B5EF4-FFF2-40B4-BE49-F238E27FC236}">
                <a16:creationId xmlns:a16="http://schemas.microsoft.com/office/drawing/2014/main" id="{BABCE636-BBAE-AB0F-F104-EE74CF4D8F1E}"/>
              </a:ext>
            </a:extLst>
          </p:cNvPr>
          <p:cNvSpPr/>
          <p:nvPr/>
        </p:nvSpPr>
        <p:spPr>
          <a:xfrm>
            <a:off x="13797289" y="11953951"/>
            <a:ext cx="45719" cy="4002677"/>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a:p>
        </p:txBody>
      </p:sp>
      <p:sp>
        <p:nvSpPr>
          <p:cNvPr id="84" name="Rectangle 83">
            <a:extLst>
              <a:ext uri="{FF2B5EF4-FFF2-40B4-BE49-F238E27FC236}">
                <a16:creationId xmlns:a16="http://schemas.microsoft.com/office/drawing/2014/main" id="{756E0B00-958D-A2CB-22AF-0F87ADA50B03}"/>
              </a:ext>
            </a:extLst>
          </p:cNvPr>
          <p:cNvSpPr/>
          <p:nvPr/>
        </p:nvSpPr>
        <p:spPr>
          <a:xfrm>
            <a:off x="13797289" y="16564359"/>
            <a:ext cx="45719" cy="1549137"/>
          </a:xfrm>
          <a:prstGeom prst="rect">
            <a:avLst/>
          </a:prstGeom>
          <a:solidFill>
            <a:srgbClr val="F0BA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a:p>
        </p:txBody>
      </p:sp>
    </p:spTree>
    <p:extLst>
      <p:ext uri="{BB962C8B-B14F-4D97-AF65-F5344CB8AC3E}">
        <p14:creationId xmlns:p14="http://schemas.microsoft.com/office/powerpoint/2010/main" val="38443429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722D7-662E-6149-3FCB-7FA8EC665A57}"/>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042B8C6B-F31B-515E-C15A-0EBEB5820EA7}"/>
              </a:ext>
            </a:extLst>
          </p:cNvPr>
          <p:cNvSpPr txBox="1"/>
          <p:nvPr/>
        </p:nvSpPr>
        <p:spPr>
          <a:xfrm>
            <a:off x="880299" y="3357210"/>
            <a:ext cx="13846352" cy="646331"/>
          </a:xfrm>
          <a:prstGeom prst="rect">
            <a:avLst/>
          </a:prstGeom>
          <a:solidFill>
            <a:srgbClr val="ECE0C7"/>
          </a:solidFill>
          <a:ln>
            <a:noFill/>
          </a:ln>
        </p:spPr>
        <p:txBody>
          <a:bodyPr wrap="square" rtlCol="0">
            <a:spAutoFit/>
          </a:bodyPr>
          <a:lstStyle/>
          <a:p>
            <a:pPr algn="ctr"/>
            <a:r>
              <a:rPr lang="en-US" sz="3500" b="1" dirty="0">
                <a:solidFill>
                  <a:srgbClr val="009767"/>
                </a:solidFill>
                <a:latin typeface="Arial" panose="020B0604020202020204" pitchFamily="34" charset="0"/>
                <a:cs typeface="Arial" panose="020B0604020202020204" pitchFamily="34" charset="0"/>
              </a:rPr>
              <a:t>INTRODUCTION</a:t>
            </a:r>
            <a:endParaRPr lang="en-SA" sz="3500" b="1" dirty="0">
              <a:solidFill>
                <a:srgbClr val="009767"/>
              </a:solidFill>
            </a:endParaRPr>
          </a:p>
        </p:txBody>
      </p:sp>
      <p:sp>
        <p:nvSpPr>
          <p:cNvPr id="23" name="TextBox 22">
            <a:extLst>
              <a:ext uri="{FF2B5EF4-FFF2-40B4-BE49-F238E27FC236}">
                <a16:creationId xmlns:a16="http://schemas.microsoft.com/office/drawing/2014/main" id="{65AF7F40-EE18-05C8-18EC-18383840C3D1}"/>
              </a:ext>
            </a:extLst>
          </p:cNvPr>
          <p:cNvSpPr txBox="1"/>
          <p:nvPr/>
        </p:nvSpPr>
        <p:spPr>
          <a:xfrm>
            <a:off x="880299" y="12372549"/>
            <a:ext cx="13846352" cy="646331"/>
          </a:xfrm>
          <a:prstGeom prst="rect">
            <a:avLst/>
          </a:prstGeom>
          <a:solidFill>
            <a:srgbClr val="ECE0C7"/>
          </a:solidFill>
          <a:ln>
            <a:noFill/>
          </a:ln>
        </p:spPr>
        <p:txBody>
          <a:bodyPr wrap="square" rtlCol="0">
            <a:spAutoFit/>
          </a:bodyPr>
          <a:lstStyle/>
          <a:p>
            <a:pPr algn="ctr"/>
            <a:r>
              <a:rPr lang="en-US" sz="3500" b="1" dirty="0">
                <a:solidFill>
                  <a:srgbClr val="009767"/>
                </a:solidFill>
                <a:latin typeface="Arial" panose="020B0604020202020204" pitchFamily="34" charset="0"/>
                <a:cs typeface="Arial" panose="020B0604020202020204" pitchFamily="34" charset="0"/>
              </a:rPr>
              <a:t>OBJECTIVES</a:t>
            </a:r>
            <a:endParaRPr lang="en-SA" sz="3500" b="1" dirty="0">
              <a:solidFill>
                <a:srgbClr val="009767"/>
              </a:solidFill>
            </a:endParaRPr>
          </a:p>
        </p:txBody>
      </p:sp>
      <p:sp>
        <p:nvSpPr>
          <p:cNvPr id="24" name="TextBox 23">
            <a:extLst>
              <a:ext uri="{FF2B5EF4-FFF2-40B4-BE49-F238E27FC236}">
                <a16:creationId xmlns:a16="http://schemas.microsoft.com/office/drawing/2014/main" id="{B0674D33-FA7D-0763-C086-7C8A860103D1}"/>
              </a:ext>
            </a:extLst>
          </p:cNvPr>
          <p:cNvSpPr txBox="1"/>
          <p:nvPr/>
        </p:nvSpPr>
        <p:spPr>
          <a:xfrm>
            <a:off x="880299" y="15657186"/>
            <a:ext cx="13846352" cy="646331"/>
          </a:xfrm>
          <a:prstGeom prst="rect">
            <a:avLst/>
          </a:prstGeom>
          <a:solidFill>
            <a:srgbClr val="ECE0C7"/>
          </a:solidFill>
          <a:ln>
            <a:noFill/>
          </a:ln>
        </p:spPr>
        <p:txBody>
          <a:bodyPr wrap="square" rtlCol="0">
            <a:spAutoFit/>
          </a:bodyPr>
          <a:lstStyle/>
          <a:p>
            <a:pPr algn="ctr"/>
            <a:r>
              <a:rPr lang="en-US" sz="3500" b="1" dirty="0">
                <a:solidFill>
                  <a:srgbClr val="009767"/>
                </a:solidFill>
                <a:latin typeface="Arial" panose="020B0604020202020204" pitchFamily="34" charset="0"/>
                <a:cs typeface="Arial" panose="020B0604020202020204" pitchFamily="34" charset="0"/>
              </a:rPr>
              <a:t>RESULTS</a:t>
            </a:r>
            <a:endParaRPr lang="en-SA" sz="3500" b="1" dirty="0">
              <a:solidFill>
                <a:srgbClr val="009767"/>
              </a:solidFill>
            </a:endParaRPr>
          </a:p>
        </p:txBody>
      </p:sp>
      <p:sp>
        <p:nvSpPr>
          <p:cNvPr id="25" name="TextBox 24">
            <a:extLst>
              <a:ext uri="{FF2B5EF4-FFF2-40B4-BE49-F238E27FC236}">
                <a16:creationId xmlns:a16="http://schemas.microsoft.com/office/drawing/2014/main" id="{370D30A6-099E-E38E-FFAB-47106E59E004}"/>
              </a:ext>
            </a:extLst>
          </p:cNvPr>
          <p:cNvSpPr txBox="1"/>
          <p:nvPr/>
        </p:nvSpPr>
        <p:spPr>
          <a:xfrm>
            <a:off x="880299" y="7211763"/>
            <a:ext cx="13846352" cy="646331"/>
          </a:xfrm>
          <a:prstGeom prst="rect">
            <a:avLst/>
          </a:prstGeom>
          <a:solidFill>
            <a:srgbClr val="ECE0C7"/>
          </a:solidFill>
          <a:ln>
            <a:noFill/>
          </a:ln>
        </p:spPr>
        <p:txBody>
          <a:bodyPr wrap="square" rtlCol="0">
            <a:spAutoFit/>
          </a:bodyPr>
          <a:lstStyle/>
          <a:p>
            <a:pPr algn="ctr"/>
            <a:r>
              <a:rPr lang="en-US" sz="3500" b="1" dirty="0">
                <a:solidFill>
                  <a:srgbClr val="009767"/>
                </a:solidFill>
                <a:latin typeface="Arial" panose="020B0604020202020204" pitchFamily="34" charset="0"/>
                <a:cs typeface="Arial" panose="020B0604020202020204" pitchFamily="34" charset="0"/>
              </a:rPr>
              <a:t>METHODOLOGY</a:t>
            </a:r>
            <a:endParaRPr lang="en-SA" sz="3500" b="1" dirty="0">
              <a:solidFill>
                <a:srgbClr val="009767"/>
              </a:solidFill>
            </a:endParaRPr>
          </a:p>
        </p:txBody>
      </p:sp>
      <p:sp>
        <p:nvSpPr>
          <p:cNvPr id="26" name="TextBox 25">
            <a:extLst>
              <a:ext uri="{FF2B5EF4-FFF2-40B4-BE49-F238E27FC236}">
                <a16:creationId xmlns:a16="http://schemas.microsoft.com/office/drawing/2014/main" id="{23D1357A-5986-B52D-54A3-E58E4F177D2D}"/>
              </a:ext>
            </a:extLst>
          </p:cNvPr>
          <p:cNvSpPr txBox="1"/>
          <p:nvPr/>
        </p:nvSpPr>
        <p:spPr>
          <a:xfrm>
            <a:off x="880298" y="4157163"/>
            <a:ext cx="13846354" cy="2862322"/>
          </a:xfrm>
          <a:prstGeom prst="rect">
            <a:avLst/>
          </a:prstGeom>
          <a:noFill/>
          <a:ln>
            <a:noFill/>
          </a:ln>
        </p:spPr>
        <p:txBody>
          <a:bodyPr wrap="square" rtlCol="0">
            <a:spAutoFit/>
          </a:bodyPr>
          <a:lstStyle/>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Histopathology image analysis is essential for computer-aided cancer diagnosis and treatment planning.</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Deep learning models achieve strong performance but require large, expertly annotated datasets, which are costly and limited in availability.</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In addition, domain shifts caused by staining, scanners, and tissue preparation reduce generalization across clinical centers.</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Vision language models enable zero-shot learning by aligning images with clinical text, reducing dependence on labelled data.</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However, generic models such as CLIP struggle with complex histopathology patterns, motivating domain-aware cross-modal alignment.</a:t>
            </a:r>
            <a:endParaRPr lang="en-SA" sz="2000" dirty="0"/>
          </a:p>
        </p:txBody>
      </p:sp>
      <p:sp>
        <p:nvSpPr>
          <p:cNvPr id="27" name="TextBox 26">
            <a:extLst>
              <a:ext uri="{FF2B5EF4-FFF2-40B4-BE49-F238E27FC236}">
                <a16:creationId xmlns:a16="http://schemas.microsoft.com/office/drawing/2014/main" id="{12E6CAA2-9CA3-FB1F-98B4-28E6B2944E50}"/>
              </a:ext>
            </a:extLst>
          </p:cNvPr>
          <p:cNvSpPr txBox="1"/>
          <p:nvPr/>
        </p:nvSpPr>
        <p:spPr>
          <a:xfrm>
            <a:off x="880299" y="8056532"/>
            <a:ext cx="13846354" cy="4093428"/>
          </a:xfrm>
          <a:prstGeom prst="rect">
            <a:avLst/>
          </a:prstGeom>
          <a:noFill/>
          <a:ln>
            <a:noFill/>
          </a:ln>
        </p:spPr>
        <p:txBody>
          <a:bodyPr wrap="square" rtlCol="0">
            <a:spAutoFit/>
          </a:bodyPr>
          <a:lstStyle/>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The proposed framework, termed </a:t>
            </a:r>
            <a:r>
              <a:rPr lang="en-US" sz="2000" dirty="0" err="1">
                <a:latin typeface="Arial" panose="020B0604020202020204" pitchFamily="34" charset="0"/>
                <a:cs typeface="Arial" panose="020B0604020202020204" pitchFamily="34" charset="0"/>
              </a:rPr>
              <a:t>HistoAlign</a:t>
            </a:r>
            <a:r>
              <a:rPr lang="en-US" sz="2000" dirty="0">
                <a:latin typeface="Arial" panose="020B0604020202020204" pitchFamily="34" charset="0"/>
                <a:cs typeface="Arial" panose="020B0604020202020204" pitchFamily="34" charset="0"/>
              </a:rPr>
              <a:t>, introduces a dual-encoder zero-shot learning approach for breast histopathology image classification.</a:t>
            </a:r>
          </a:p>
          <a:p>
            <a:pPr marL="485478" indent="-485478" algn="just">
              <a:buFont typeface="Arial" panose="020B0604020202020204" pitchFamily="34" charset="0"/>
              <a:buChar char="•"/>
            </a:pPr>
            <a:r>
              <a:rPr lang="en-US" sz="2000" dirty="0" err="1">
                <a:latin typeface="Arial" panose="020B0604020202020204" pitchFamily="34" charset="0"/>
                <a:cs typeface="Arial" panose="020B0604020202020204" pitchFamily="34" charset="0"/>
              </a:rPr>
              <a:t>HistoAlign</a:t>
            </a:r>
            <a:r>
              <a:rPr lang="en-US" sz="2000" dirty="0">
                <a:latin typeface="Arial" panose="020B0604020202020204" pitchFamily="34" charset="0"/>
                <a:cs typeface="Arial" panose="020B0604020202020204" pitchFamily="34" charset="0"/>
              </a:rPr>
              <a:t> combines two complementary vision-language encoders:</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a:t>
            </a:r>
            <a:r>
              <a:rPr lang="en-US" sz="2000" dirty="0" err="1">
                <a:latin typeface="Arial" panose="020B0604020202020204" pitchFamily="34" charset="0"/>
                <a:cs typeface="Arial" panose="020B0604020202020204" pitchFamily="34" charset="0"/>
              </a:rPr>
              <a:t>i</a:t>
            </a:r>
            <a:r>
              <a:rPr lang="en-US" sz="2000" dirty="0">
                <a:latin typeface="Arial" panose="020B0604020202020204" pitchFamily="34" charset="0"/>
                <a:cs typeface="Arial" panose="020B0604020202020204" pitchFamily="34" charset="0"/>
              </a:rPr>
              <a:t>) a pathology-aware encoder, PLIP, pretrained on biomedical figure-caption pairs to capture domain-specific cellular morphology, and</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(ii) a generic CLIP encoder pretrained on large-scale natural image-text corpora to enhance semantic generalization.</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The integration of these encoders enables a robust many-to-many alignment between visual and textual modalities. The entire framework consists of five key stages:</a:t>
            </a:r>
          </a:p>
          <a:p>
            <a:pPr algn="just"/>
            <a:endParaRPr lang="en-US" sz="2000" dirty="0">
              <a:latin typeface="Arial" panose="020B0604020202020204" pitchFamily="34" charset="0"/>
              <a:cs typeface="Arial" panose="020B0604020202020204" pitchFamily="34" charset="0"/>
            </a:endParaRPr>
          </a:p>
          <a:p>
            <a:pPr algn="just"/>
            <a:r>
              <a:rPr lang="en-US" sz="2000" dirty="0">
                <a:latin typeface="Arial" panose="020B0604020202020204" pitchFamily="34" charset="0"/>
                <a:cs typeface="Arial" panose="020B0604020202020204" pitchFamily="34" charset="0"/>
              </a:rPr>
              <a:t>(1) image preprocessing,</a:t>
            </a:r>
          </a:p>
          <a:p>
            <a:pPr algn="just"/>
            <a:r>
              <a:rPr lang="en-US" sz="2000" dirty="0">
                <a:latin typeface="Arial" panose="020B0604020202020204" pitchFamily="34" charset="0"/>
                <a:cs typeface="Arial" panose="020B0604020202020204" pitchFamily="34" charset="0"/>
              </a:rPr>
              <a:t>(2) domain-aware prompt construction,</a:t>
            </a:r>
          </a:p>
          <a:p>
            <a:pPr algn="just"/>
            <a:r>
              <a:rPr lang="en-US" sz="2000" dirty="0">
                <a:latin typeface="Arial" panose="020B0604020202020204" pitchFamily="34" charset="0"/>
                <a:cs typeface="Arial" panose="020B0604020202020204" pitchFamily="34" charset="0"/>
              </a:rPr>
              <a:t>(3) dual-encoder representation learning,</a:t>
            </a:r>
          </a:p>
          <a:p>
            <a:pPr algn="just"/>
            <a:r>
              <a:rPr lang="en-US" sz="2000" dirty="0">
                <a:latin typeface="Arial" panose="020B0604020202020204" pitchFamily="34" charset="0"/>
                <a:cs typeface="Arial" panose="020B0604020202020204" pitchFamily="34" charset="0"/>
              </a:rPr>
              <a:t>(4) multi-level class similarity, and (5) zero-shot inference.</a:t>
            </a:r>
            <a:endParaRPr lang="en-SA" sz="2000" dirty="0"/>
          </a:p>
        </p:txBody>
      </p:sp>
      <p:sp>
        <p:nvSpPr>
          <p:cNvPr id="32" name="TextBox 31">
            <a:extLst>
              <a:ext uri="{FF2B5EF4-FFF2-40B4-BE49-F238E27FC236}">
                <a16:creationId xmlns:a16="http://schemas.microsoft.com/office/drawing/2014/main" id="{9C42D50C-6A9D-9112-4ADF-87A6AE67C0D2}"/>
              </a:ext>
            </a:extLst>
          </p:cNvPr>
          <p:cNvSpPr txBox="1"/>
          <p:nvPr/>
        </p:nvSpPr>
        <p:spPr>
          <a:xfrm>
            <a:off x="880300" y="13195779"/>
            <a:ext cx="13950758" cy="2246769"/>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Implementing the proposed AI-based CDSS offers numerous benefits, including improved diagnostic accuracy, </a:t>
            </a:r>
            <a:r>
              <a:rPr lang="en-US" sz="2000" dirty="0" err="1">
                <a:latin typeface="Arial" panose="020B0604020202020204" pitchFamily="34" charset="0"/>
                <a:cs typeface="Arial" panose="020B0604020202020204" pitchFamily="34" charset="0"/>
              </a:rPr>
              <a:t>personalised</a:t>
            </a:r>
            <a:r>
              <a:rPr lang="en-US" sz="2000" dirty="0">
                <a:latin typeface="Arial" panose="020B0604020202020204" pitchFamily="34" charset="0"/>
                <a:cs typeface="Arial" panose="020B0604020202020204" pitchFamily="34" charset="0"/>
              </a:rPr>
              <a:t> care, enhanced efficiency, better patient outcomes and cost reduction. The system can be deployed as a web-based or mobile application, increasing its accessibility and ease of use. Despite its potential, the proposed AI-based CDSS might face several challenges, such as building user trust and acceptance, managing potential errors, and addressing ethical concerns related to data privacy and algorithm bias. Another potential challenge could be to integrate the system with clinical workflow. For successful adoption, the CDSS must seamlessly integrate into existing clinical workflows without interrupting the care process. This requires careful design and collaboration with healthcare providers.</a:t>
            </a:r>
            <a:endParaRPr lang="en-SA" sz="2000" dirty="0"/>
          </a:p>
        </p:txBody>
      </p:sp>
      <p:sp>
        <p:nvSpPr>
          <p:cNvPr id="33" name="TextBox 32">
            <a:extLst>
              <a:ext uri="{FF2B5EF4-FFF2-40B4-BE49-F238E27FC236}">
                <a16:creationId xmlns:a16="http://schemas.microsoft.com/office/drawing/2014/main" id="{4C93F8F3-38AB-3F5D-E22F-55285BB357EC}"/>
              </a:ext>
            </a:extLst>
          </p:cNvPr>
          <p:cNvSpPr txBox="1"/>
          <p:nvPr/>
        </p:nvSpPr>
        <p:spPr>
          <a:xfrm>
            <a:off x="880300" y="16449638"/>
            <a:ext cx="13954987" cy="2554545"/>
          </a:xfrm>
          <a:prstGeom prst="rect">
            <a:avLst/>
          </a:prstGeom>
          <a:noFill/>
          <a:ln>
            <a:noFill/>
          </a:ln>
        </p:spPr>
        <p:txBody>
          <a:bodyPr wrap="square" rtlCol="0">
            <a:spAutoFit/>
          </a:bodyPr>
          <a:lstStyle/>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Comprehensive experiments on the </a:t>
            </a:r>
            <a:r>
              <a:rPr lang="en-US" sz="2000" dirty="0" err="1">
                <a:latin typeface="Arial" panose="020B0604020202020204" pitchFamily="34" charset="0"/>
                <a:cs typeface="Arial" panose="020B0604020202020204" pitchFamily="34" charset="0"/>
              </a:rPr>
              <a:t>BreakHis</a:t>
            </a:r>
            <a:r>
              <a:rPr lang="en-US" sz="2000" dirty="0">
                <a:latin typeface="Arial" panose="020B0604020202020204" pitchFamily="34" charset="0"/>
                <a:cs typeface="Arial" panose="020B0604020202020204" pitchFamily="34" charset="0"/>
              </a:rPr>
              <a:t> dataset, including a curated 10-folder binary subset, demonstrated that </a:t>
            </a:r>
            <a:r>
              <a:rPr lang="en-US" sz="2000" dirty="0" err="1">
                <a:latin typeface="Arial" panose="020B0604020202020204" pitchFamily="34" charset="0"/>
                <a:cs typeface="Arial" panose="020B0604020202020204" pitchFamily="34" charset="0"/>
              </a:rPr>
              <a:t>HistoAlign</a:t>
            </a:r>
            <a:r>
              <a:rPr lang="en-US" sz="2000" dirty="0">
                <a:latin typeface="Arial" panose="020B0604020202020204" pitchFamily="34" charset="0"/>
                <a:cs typeface="Arial" panose="020B0604020202020204" pitchFamily="34" charset="0"/>
              </a:rPr>
              <a:t> can transfer semantic knowledge from large-scale natural image-text pairs to highly domain specific medical imagery</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Across all evaluations, the model achieved an overall accuracy of 52.51% and an AUC of 0.56 on the curated </a:t>
            </a:r>
            <a:r>
              <a:rPr lang="en-US" sz="2000" dirty="0" err="1">
                <a:latin typeface="Arial" panose="020B0604020202020204" pitchFamily="34" charset="0"/>
                <a:cs typeface="Arial" panose="020B0604020202020204" pitchFamily="34" charset="0"/>
              </a:rPr>
              <a:t>BreakHis</a:t>
            </a:r>
            <a:r>
              <a:rPr lang="en-US" sz="2000" dirty="0">
                <a:latin typeface="Arial" panose="020B0604020202020204" pitchFamily="34" charset="0"/>
                <a:cs typeface="Arial" panose="020B0604020202020204" pitchFamily="34" charset="0"/>
              </a:rPr>
              <a:t> binary subset, establishing a reliable baseline for domain adaptation in medical zero-shot learning.</a:t>
            </a:r>
          </a:p>
          <a:p>
            <a:pPr marL="485478" indent="-485478" algn="just">
              <a:buFont typeface="Arial" panose="020B0604020202020204" pitchFamily="34" charset="0"/>
              <a:buChar char="•"/>
            </a:pPr>
            <a:r>
              <a:rPr lang="en-US" sz="2000" dirty="0">
                <a:latin typeface="Arial" panose="020B0604020202020204" pitchFamily="34" charset="0"/>
                <a:cs typeface="Arial" panose="020B0604020202020204" pitchFamily="34" charset="0"/>
              </a:rPr>
              <a:t>While the results are modest compared to fully supervised benchmarks, they demonstrate that cross-modal alignment between visual and textual representations can successfully transfer coarse semantic understanding to specialized medical imagery without any fine-tuning</a:t>
            </a:r>
            <a:endParaRPr lang="en-SA" sz="2000" dirty="0"/>
          </a:p>
        </p:txBody>
      </p:sp>
      <p:sp>
        <p:nvSpPr>
          <p:cNvPr id="36" name="TextBox 35">
            <a:extLst>
              <a:ext uri="{FF2B5EF4-FFF2-40B4-BE49-F238E27FC236}">
                <a16:creationId xmlns:a16="http://schemas.microsoft.com/office/drawing/2014/main" id="{5B2FE04B-5A76-6BD7-C993-40B93FD57334}"/>
              </a:ext>
            </a:extLst>
          </p:cNvPr>
          <p:cNvSpPr txBox="1"/>
          <p:nvPr/>
        </p:nvSpPr>
        <p:spPr>
          <a:xfrm>
            <a:off x="880297" y="19234609"/>
            <a:ext cx="13846351" cy="646331"/>
          </a:xfrm>
          <a:prstGeom prst="rect">
            <a:avLst/>
          </a:prstGeom>
          <a:solidFill>
            <a:srgbClr val="ECE0C7"/>
          </a:solidFill>
          <a:ln>
            <a:noFill/>
          </a:ln>
        </p:spPr>
        <p:txBody>
          <a:bodyPr wrap="square" rtlCol="0">
            <a:spAutoFit/>
          </a:bodyPr>
          <a:lstStyle/>
          <a:p>
            <a:pPr algn="ctr"/>
            <a:r>
              <a:rPr lang="en-US" sz="3500" b="1" dirty="0">
                <a:solidFill>
                  <a:srgbClr val="009767"/>
                </a:solidFill>
                <a:latin typeface="Arial" panose="020B0604020202020204" pitchFamily="34" charset="0"/>
                <a:cs typeface="Arial" panose="020B0604020202020204" pitchFamily="34" charset="0"/>
              </a:rPr>
              <a:t>CONCLUSIONS</a:t>
            </a:r>
          </a:p>
        </p:txBody>
      </p:sp>
      <p:sp>
        <p:nvSpPr>
          <p:cNvPr id="37" name="TextBox 36">
            <a:extLst>
              <a:ext uri="{FF2B5EF4-FFF2-40B4-BE49-F238E27FC236}">
                <a16:creationId xmlns:a16="http://schemas.microsoft.com/office/drawing/2014/main" id="{5943E804-C851-6FEC-FDEB-340E5B3605DF}"/>
              </a:ext>
            </a:extLst>
          </p:cNvPr>
          <p:cNvSpPr txBox="1"/>
          <p:nvPr/>
        </p:nvSpPr>
        <p:spPr>
          <a:xfrm>
            <a:off x="880299" y="20022194"/>
            <a:ext cx="13846350" cy="707886"/>
          </a:xfrm>
          <a:prstGeom prst="rect">
            <a:avLst/>
          </a:prstGeom>
          <a:noFill/>
          <a:ln>
            <a:noFill/>
          </a:ln>
        </p:spPr>
        <p:txBody>
          <a:bodyPr wrap="square" rtlCol="0">
            <a:spAutoFit/>
          </a:bodyPr>
          <a:lstStyle/>
          <a:p>
            <a:pPr algn="just"/>
            <a:r>
              <a:rPr lang="en-US" sz="2000" dirty="0">
                <a:latin typeface="Arial" panose="020B0604020202020204" pitchFamily="34" charset="0"/>
                <a:cs typeface="Arial" panose="020B0604020202020204" pitchFamily="34" charset="0"/>
              </a:rPr>
              <a:t>This project is funded by the Interdisciplinary Research Center (IRC) for Finance and Digital Economy (IRC-FDE) at King Fahd University of Petroleum &amp; Minerals under Grant No. INFE2412.</a:t>
            </a:r>
            <a:endParaRPr lang="en-SA" sz="2000" dirty="0"/>
          </a:p>
        </p:txBody>
      </p:sp>
      <p:pic>
        <p:nvPicPr>
          <p:cNvPr id="5" name="Picture 4">
            <a:extLst>
              <a:ext uri="{FF2B5EF4-FFF2-40B4-BE49-F238E27FC236}">
                <a16:creationId xmlns:a16="http://schemas.microsoft.com/office/drawing/2014/main" id="{308EF348-00F3-303C-D6BB-6B544A842753}"/>
              </a:ext>
            </a:extLst>
          </p:cNvPr>
          <p:cNvPicPr>
            <a:picLocks noChangeAspect="1"/>
          </p:cNvPicPr>
          <p:nvPr/>
        </p:nvPicPr>
        <p:blipFill>
          <a:blip r:embed="rId2"/>
          <a:stretch>
            <a:fillRect/>
          </a:stretch>
        </p:blipFill>
        <p:spPr>
          <a:xfrm>
            <a:off x="15928149" y="15616947"/>
            <a:ext cx="9075772" cy="4738842"/>
          </a:xfrm>
          <a:prstGeom prst="rect">
            <a:avLst/>
          </a:prstGeom>
        </p:spPr>
      </p:pic>
      <p:pic>
        <p:nvPicPr>
          <p:cNvPr id="7" name="Picture 6">
            <a:extLst>
              <a:ext uri="{FF2B5EF4-FFF2-40B4-BE49-F238E27FC236}">
                <a16:creationId xmlns:a16="http://schemas.microsoft.com/office/drawing/2014/main" id="{69E90175-37A7-A102-BD4F-68BF9A1DC8A2}"/>
              </a:ext>
            </a:extLst>
          </p:cNvPr>
          <p:cNvPicPr>
            <a:picLocks noChangeAspect="1"/>
          </p:cNvPicPr>
          <p:nvPr/>
        </p:nvPicPr>
        <p:blipFill>
          <a:blip r:embed="rId3"/>
          <a:stretch>
            <a:fillRect/>
          </a:stretch>
        </p:blipFill>
        <p:spPr>
          <a:xfrm>
            <a:off x="15973897" y="7675626"/>
            <a:ext cx="9097103" cy="7618825"/>
          </a:xfrm>
          <a:prstGeom prst="rect">
            <a:avLst/>
          </a:prstGeom>
        </p:spPr>
      </p:pic>
      <p:pic>
        <p:nvPicPr>
          <p:cNvPr id="9" name="Picture 8">
            <a:extLst>
              <a:ext uri="{FF2B5EF4-FFF2-40B4-BE49-F238E27FC236}">
                <a16:creationId xmlns:a16="http://schemas.microsoft.com/office/drawing/2014/main" id="{C4E64817-31EB-D8AF-DDB0-496786E797BE}"/>
              </a:ext>
            </a:extLst>
          </p:cNvPr>
          <p:cNvPicPr>
            <a:picLocks noChangeAspect="1"/>
          </p:cNvPicPr>
          <p:nvPr/>
        </p:nvPicPr>
        <p:blipFill>
          <a:blip r:embed="rId4"/>
          <a:stretch>
            <a:fillRect/>
          </a:stretch>
        </p:blipFill>
        <p:spPr>
          <a:xfrm>
            <a:off x="16301228" y="3767763"/>
            <a:ext cx="4320672" cy="1381678"/>
          </a:xfrm>
          <a:prstGeom prst="rect">
            <a:avLst/>
          </a:prstGeom>
        </p:spPr>
      </p:pic>
      <p:pic>
        <p:nvPicPr>
          <p:cNvPr id="13" name="Picture 12">
            <a:extLst>
              <a:ext uri="{FF2B5EF4-FFF2-40B4-BE49-F238E27FC236}">
                <a16:creationId xmlns:a16="http://schemas.microsoft.com/office/drawing/2014/main" id="{CE8A020F-EE22-26F8-28FF-07E524F7105A}"/>
              </a:ext>
            </a:extLst>
          </p:cNvPr>
          <p:cNvPicPr>
            <a:picLocks noChangeAspect="1"/>
          </p:cNvPicPr>
          <p:nvPr/>
        </p:nvPicPr>
        <p:blipFill>
          <a:blip r:embed="rId5"/>
          <a:srcRect l="7726" t="27456" r="8249" b="27436"/>
          <a:stretch>
            <a:fillRect/>
          </a:stretch>
        </p:blipFill>
        <p:spPr>
          <a:xfrm>
            <a:off x="21324770" y="3463899"/>
            <a:ext cx="2769509" cy="1486752"/>
          </a:xfrm>
          <a:prstGeom prst="rect">
            <a:avLst/>
          </a:prstGeom>
        </p:spPr>
      </p:pic>
      <p:pic>
        <p:nvPicPr>
          <p:cNvPr id="17" name="Picture 16">
            <a:extLst>
              <a:ext uri="{FF2B5EF4-FFF2-40B4-BE49-F238E27FC236}">
                <a16:creationId xmlns:a16="http://schemas.microsoft.com/office/drawing/2014/main" id="{CBAA6F89-217F-E50A-0702-0C6174AB7EE6}"/>
              </a:ext>
            </a:extLst>
          </p:cNvPr>
          <p:cNvPicPr>
            <a:picLocks noChangeAspect="1"/>
          </p:cNvPicPr>
          <p:nvPr/>
        </p:nvPicPr>
        <p:blipFill>
          <a:blip r:embed="rId6"/>
          <a:stretch>
            <a:fillRect/>
          </a:stretch>
        </p:blipFill>
        <p:spPr>
          <a:xfrm>
            <a:off x="18277853" y="5646006"/>
            <a:ext cx="5197086" cy="1039417"/>
          </a:xfrm>
          <a:prstGeom prst="rect">
            <a:avLst/>
          </a:prstGeom>
        </p:spPr>
      </p:pic>
      <p:sp>
        <p:nvSpPr>
          <p:cNvPr id="2" name="Rectangle 1">
            <a:extLst>
              <a:ext uri="{FF2B5EF4-FFF2-40B4-BE49-F238E27FC236}">
                <a16:creationId xmlns:a16="http://schemas.microsoft.com/office/drawing/2014/main" id="{532D9C06-77BD-7D33-2A69-6CE4C65EF7B6}"/>
              </a:ext>
            </a:extLst>
          </p:cNvPr>
          <p:cNvSpPr/>
          <p:nvPr/>
        </p:nvSpPr>
        <p:spPr>
          <a:xfrm>
            <a:off x="0" y="0"/>
            <a:ext cx="30275213" cy="2937560"/>
          </a:xfrm>
          <a:prstGeom prst="rect">
            <a:avLst/>
          </a:prstGeom>
          <a:solidFill>
            <a:srgbClr val="0097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1" eaLnBrk="1" latinLnBrk="0" hangingPunct="1"/>
            <a:endParaRPr lang="en-SA" sz="2548"/>
          </a:p>
        </p:txBody>
      </p:sp>
      <p:sp>
        <p:nvSpPr>
          <p:cNvPr id="6" name="TextBox 5">
            <a:extLst>
              <a:ext uri="{FF2B5EF4-FFF2-40B4-BE49-F238E27FC236}">
                <a16:creationId xmlns:a16="http://schemas.microsoft.com/office/drawing/2014/main" id="{7F042ACB-2071-5143-DE92-B02282533F90}"/>
              </a:ext>
            </a:extLst>
          </p:cNvPr>
          <p:cNvSpPr txBox="1"/>
          <p:nvPr/>
        </p:nvSpPr>
        <p:spPr>
          <a:xfrm>
            <a:off x="764508" y="505575"/>
            <a:ext cx="21182362" cy="1754326"/>
          </a:xfrm>
          <a:prstGeom prst="rect">
            <a:avLst/>
          </a:prstGeom>
          <a:noFill/>
        </p:spPr>
        <p:txBody>
          <a:bodyPr wrap="square" rtlCol="0">
            <a:spAutoFit/>
          </a:bodyPr>
          <a:lstStyle/>
          <a:p>
            <a:r>
              <a:rPr lang="en-US" sz="5400" b="1" dirty="0" err="1">
                <a:solidFill>
                  <a:schemeClr val="bg1"/>
                </a:solidFill>
                <a:latin typeface="Arial" panose="020B0604020202020204" pitchFamily="34" charset="0"/>
                <a:cs typeface="Arial" panose="020B0604020202020204" pitchFamily="34" charset="0"/>
              </a:rPr>
              <a:t>HistoAlign</a:t>
            </a:r>
            <a:r>
              <a:rPr lang="en-US" sz="5400" b="1" dirty="0">
                <a:solidFill>
                  <a:schemeClr val="bg1"/>
                </a:solidFill>
                <a:latin typeface="Arial" panose="020B0604020202020204" pitchFamily="34" charset="0"/>
                <a:cs typeface="Arial" panose="020B0604020202020204" pitchFamily="34" charset="0"/>
              </a:rPr>
              <a:t>: A Dual-Encoder Many-to-Many Alignment Framework for Zero-Shot Histopathology </a:t>
            </a:r>
            <a:r>
              <a:rPr lang="en-US" sz="5400" b="1" dirty="0" err="1">
                <a:solidFill>
                  <a:schemeClr val="bg1"/>
                </a:solidFill>
                <a:latin typeface="Arial" panose="020B0604020202020204" pitchFamily="34" charset="0"/>
                <a:cs typeface="Arial" panose="020B0604020202020204" pitchFamily="34" charset="0"/>
              </a:rPr>
              <a:t>Classificationtle</a:t>
            </a:r>
            <a:endParaRPr lang="en-US" sz="5400" b="1"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8477D78-560F-DBB9-5CE1-936A5F2930B1}"/>
              </a:ext>
            </a:extLst>
          </p:cNvPr>
          <p:cNvPicPr>
            <a:picLocks noChangeAspect="1"/>
          </p:cNvPicPr>
          <p:nvPr/>
        </p:nvPicPr>
        <p:blipFill>
          <a:blip r:embed="rId7"/>
          <a:srcRect l="11213" t="33761" r="16422" b="33747"/>
          <a:stretch>
            <a:fillRect/>
          </a:stretch>
        </p:blipFill>
        <p:spPr>
          <a:xfrm>
            <a:off x="25342515" y="845656"/>
            <a:ext cx="3893701" cy="623124"/>
          </a:xfrm>
          <a:prstGeom prst="rect">
            <a:avLst/>
          </a:prstGeom>
        </p:spPr>
      </p:pic>
      <p:sp>
        <p:nvSpPr>
          <p:cNvPr id="15" name="TextBox 14">
            <a:extLst>
              <a:ext uri="{FF2B5EF4-FFF2-40B4-BE49-F238E27FC236}">
                <a16:creationId xmlns:a16="http://schemas.microsoft.com/office/drawing/2014/main" id="{049C299A-8698-61B9-3669-C6C21C8E2F63}"/>
              </a:ext>
            </a:extLst>
          </p:cNvPr>
          <p:cNvSpPr txBox="1"/>
          <p:nvPr/>
        </p:nvSpPr>
        <p:spPr>
          <a:xfrm>
            <a:off x="764508" y="2355021"/>
            <a:ext cx="6369358"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Quratulain Arshad1, Nour Aburaed2, Muzammil Behzad1,3</a:t>
            </a:r>
            <a:endParaRPr lang="en-SA"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C8E81A4F-975A-B3D6-1217-9F99F9B724A7}"/>
              </a:ext>
            </a:extLst>
          </p:cNvPr>
          <p:cNvSpPr txBox="1"/>
          <p:nvPr/>
        </p:nvSpPr>
        <p:spPr>
          <a:xfrm>
            <a:off x="7617559" y="2350120"/>
            <a:ext cx="6778430" cy="369332"/>
          </a:xfrm>
          <a:prstGeom prst="rect">
            <a:avLst/>
          </a:prstGeom>
          <a:noFill/>
        </p:spPr>
        <p:txBody>
          <a:bodyPr wrap="square" rtlCol="0">
            <a:spAutoFit/>
          </a:bodyPr>
          <a:lstStyle/>
          <a:p>
            <a:r>
              <a:rPr lang="en-US" dirty="0">
                <a:solidFill>
                  <a:schemeClr val="bg1"/>
                </a:solidFill>
                <a:latin typeface="Arial" panose="020B0604020202020204" pitchFamily="34" charset="0"/>
                <a:cs typeface="Arial" panose="020B0604020202020204" pitchFamily="34" charset="0"/>
              </a:rPr>
              <a:t>3SDAIA-KFUPM Joint Research Center for Artificial Intelligence,</a:t>
            </a:r>
            <a:endParaRPr lang="en-SA" dirty="0">
              <a:solidFill>
                <a:schemeClr val="bg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52C8642-F48B-B6E3-8468-9C84C0DBB1B6}"/>
              </a:ext>
            </a:extLst>
          </p:cNvPr>
          <p:cNvSpPr txBox="1"/>
          <p:nvPr/>
        </p:nvSpPr>
        <p:spPr>
          <a:xfrm>
            <a:off x="20938703" y="1357204"/>
            <a:ext cx="2035813" cy="707886"/>
          </a:xfrm>
          <a:prstGeom prst="rect">
            <a:avLst/>
          </a:prstGeom>
          <a:solidFill>
            <a:srgbClr val="F0BA4F"/>
          </a:solidFill>
        </p:spPr>
        <p:txBody>
          <a:bodyPr wrap="square" rtlCol="0">
            <a:spAutoFit/>
          </a:bodyPr>
          <a:lstStyle/>
          <a:p>
            <a:r>
              <a:rPr lang="en-SA" sz="2000" b="1" dirty="0">
                <a:solidFill>
                  <a:srgbClr val="115F66"/>
                </a:solidFill>
              </a:rPr>
              <a:t>   Poster No.</a:t>
            </a:r>
            <a:br>
              <a:rPr lang="en-SA" sz="2000" b="1" dirty="0">
                <a:solidFill>
                  <a:srgbClr val="115F66"/>
                </a:solidFill>
              </a:rPr>
            </a:br>
            <a:r>
              <a:rPr lang="en-SA" sz="2000" b="1" dirty="0">
                <a:solidFill>
                  <a:srgbClr val="115F66"/>
                </a:solidFill>
              </a:rPr>
              <a:t>   </a:t>
            </a:r>
            <a:r>
              <a:rPr lang="en-SA" sz="2000" dirty="0">
                <a:solidFill>
                  <a:srgbClr val="115F66"/>
                </a:solidFill>
              </a:rPr>
              <a:t>A02-007        </a:t>
            </a:r>
          </a:p>
        </p:txBody>
      </p:sp>
      <p:grpSp>
        <p:nvGrpSpPr>
          <p:cNvPr id="4" name="Group 3">
            <a:extLst>
              <a:ext uri="{FF2B5EF4-FFF2-40B4-BE49-F238E27FC236}">
                <a16:creationId xmlns:a16="http://schemas.microsoft.com/office/drawing/2014/main" id="{8A4147B4-D445-CA59-4066-18927FB6F4BA}"/>
              </a:ext>
            </a:extLst>
          </p:cNvPr>
          <p:cNvGrpSpPr/>
          <p:nvPr/>
        </p:nvGrpSpPr>
        <p:grpSpPr>
          <a:xfrm>
            <a:off x="26025096" y="2937561"/>
            <a:ext cx="4269595" cy="18446067"/>
            <a:chOff x="26025096" y="2937561"/>
            <a:chExt cx="4269595" cy="18446067"/>
          </a:xfrm>
        </p:grpSpPr>
        <p:sp>
          <p:nvSpPr>
            <p:cNvPr id="10" name="Rectangle 9">
              <a:extLst>
                <a:ext uri="{FF2B5EF4-FFF2-40B4-BE49-F238E27FC236}">
                  <a16:creationId xmlns:a16="http://schemas.microsoft.com/office/drawing/2014/main" id="{1D264D16-8159-4178-BDF7-72E8D921A734}"/>
                </a:ext>
              </a:extLst>
            </p:cNvPr>
            <p:cNvSpPr>
              <a:spLocks/>
            </p:cNvSpPr>
            <p:nvPr/>
          </p:nvSpPr>
          <p:spPr>
            <a:xfrm rot="5400000">
              <a:off x="18936860" y="10025797"/>
              <a:ext cx="18446067" cy="4269595"/>
            </a:xfrm>
            <a:prstGeom prst="rect">
              <a:avLst/>
            </a:prstGeom>
            <a:solidFill>
              <a:srgbClr val="ECE0C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457200" rtl="0" eaLnBrk="1" latinLnBrk="0" hangingPunct="1"/>
              <a:endParaRPr lang="en-SA" sz="2548" dirty="0"/>
            </a:p>
          </p:txBody>
        </p:sp>
        <p:grpSp>
          <p:nvGrpSpPr>
            <p:cNvPr id="11" name="Group 10">
              <a:extLst>
                <a:ext uri="{FF2B5EF4-FFF2-40B4-BE49-F238E27FC236}">
                  <a16:creationId xmlns:a16="http://schemas.microsoft.com/office/drawing/2014/main" id="{54F6CEDA-48D3-4DB3-1847-8CCE6EF15467}"/>
                </a:ext>
              </a:extLst>
            </p:cNvPr>
            <p:cNvGrpSpPr/>
            <p:nvPr/>
          </p:nvGrpSpPr>
          <p:grpSpPr>
            <a:xfrm>
              <a:off x="26343717" y="3655880"/>
              <a:ext cx="3645679" cy="16278695"/>
              <a:chOff x="26343717" y="3655880"/>
              <a:chExt cx="3645679" cy="16278695"/>
            </a:xfrm>
          </p:grpSpPr>
          <p:sp>
            <p:nvSpPr>
              <p:cNvPr id="18" name="TextBox 17">
                <a:extLst>
                  <a:ext uri="{FF2B5EF4-FFF2-40B4-BE49-F238E27FC236}">
                    <a16:creationId xmlns:a16="http://schemas.microsoft.com/office/drawing/2014/main" id="{DC222931-A11F-38F7-B788-8A9690A7D765}"/>
                  </a:ext>
                </a:extLst>
              </p:cNvPr>
              <p:cNvSpPr txBox="1"/>
              <p:nvPr/>
            </p:nvSpPr>
            <p:spPr>
              <a:xfrm>
                <a:off x="26343717" y="3655880"/>
                <a:ext cx="3645679" cy="584775"/>
              </a:xfrm>
              <a:prstGeom prst="rect">
                <a:avLst/>
              </a:prstGeom>
              <a:noFill/>
            </p:spPr>
            <p:txBody>
              <a:bodyPr wrap="square" rtlCol="0">
                <a:spAutoFit/>
              </a:bodyPr>
              <a:lstStyle/>
              <a:p>
                <a:pPr algn="ctr"/>
                <a:r>
                  <a:rPr lang="en-US" sz="3200" b="1" dirty="0">
                    <a:solidFill>
                      <a:srgbClr val="115F66"/>
                    </a:solidFill>
                    <a:latin typeface="Arial" panose="020B0604020202020204" pitchFamily="34" charset="0"/>
                    <a:cs typeface="Arial" panose="020B0604020202020204" pitchFamily="34" charset="0"/>
                  </a:rPr>
                  <a:t>KFUPM Snapshot</a:t>
                </a:r>
                <a:endParaRPr lang="en-SA" sz="3200" b="1" dirty="0">
                  <a:solidFill>
                    <a:srgbClr val="115F66"/>
                  </a:solidFill>
                  <a:latin typeface="Arial" panose="020B0604020202020204" pitchFamily="34" charset="0"/>
                  <a:cs typeface="Arial" panose="020B0604020202020204" pitchFamily="34" charset="0"/>
                </a:endParaRPr>
              </a:p>
            </p:txBody>
          </p:sp>
          <p:grpSp>
            <p:nvGrpSpPr>
              <p:cNvPr id="19" name="Group 18">
                <a:extLst>
                  <a:ext uri="{FF2B5EF4-FFF2-40B4-BE49-F238E27FC236}">
                    <a16:creationId xmlns:a16="http://schemas.microsoft.com/office/drawing/2014/main" id="{95C885B0-6B0A-06A6-7C32-47C88F3F5BDA}"/>
                  </a:ext>
                </a:extLst>
              </p:cNvPr>
              <p:cNvGrpSpPr>
                <a:grpSpLocks noChangeAspect="1"/>
              </p:cNvGrpSpPr>
              <p:nvPr/>
            </p:nvGrpSpPr>
            <p:grpSpPr>
              <a:xfrm>
                <a:off x="26343717" y="5922491"/>
                <a:ext cx="3631250" cy="14012084"/>
                <a:chOff x="25236387" y="3941357"/>
                <a:chExt cx="4260022" cy="16438354"/>
              </a:xfrm>
            </p:grpSpPr>
            <p:pic>
              <p:nvPicPr>
                <p:cNvPr id="20" name="Graphic 19" descr="Lightbulb with solid fill">
                  <a:extLst>
                    <a:ext uri="{FF2B5EF4-FFF2-40B4-BE49-F238E27FC236}">
                      <a16:creationId xmlns:a16="http://schemas.microsoft.com/office/drawing/2014/main" id="{7DDCA6AA-50F0-AD96-8A3B-E378E69A76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6730587" y="18481923"/>
                  <a:ext cx="1152000" cy="1152000"/>
                </a:xfrm>
                <a:prstGeom prst="rect">
                  <a:avLst/>
                </a:prstGeom>
              </p:spPr>
            </p:pic>
            <p:pic>
              <p:nvPicPr>
                <p:cNvPr id="21" name="Graphic 20" descr="Graduation cap outline">
                  <a:extLst>
                    <a:ext uri="{FF2B5EF4-FFF2-40B4-BE49-F238E27FC236}">
                      <a16:creationId xmlns:a16="http://schemas.microsoft.com/office/drawing/2014/main" id="{C7E55A52-066C-DE29-9C34-2A66B96BDA8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6766587" y="8194995"/>
                  <a:ext cx="1080000" cy="1080000"/>
                </a:xfrm>
                <a:prstGeom prst="rect">
                  <a:avLst/>
                </a:prstGeom>
              </p:spPr>
            </p:pic>
            <p:pic>
              <p:nvPicPr>
                <p:cNvPr id="28" name="Graphic 27" descr="Trophy outline">
                  <a:extLst>
                    <a:ext uri="{FF2B5EF4-FFF2-40B4-BE49-F238E27FC236}">
                      <a16:creationId xmlns:a16="http://schemas.microsoft.com/office/drawing/2014/main" id="{177E963F-FDC7-15C9-6F17-46FB23526EB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774300" y="12811575"/>
                  <a:ext cx="1080000" cy="1080000"/>
                </a:xfrm>
                <a:prstGeom prst="rect">
                  <a:avLst/>
                </a:prstGeom>
              </p:spPr>
            </p:pic>
            <p:pic>
              <p:nvPicPr>
                <p:cNvPr id="29" name="Graphic 28" descr="Artificial Intelligence outline">
                  <a:extLst>
                    <a:ext uri="{FF2B5EF4-FFF2-40B4-BE49-F238E27FC236}">
                      <a16:creationId xmlns:a16="http://schemas.microsoft.com/office/drawing/2014/main" id="{40EF74C3-DF2F-43CE-FADF-FB499FAE5B4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6749366" y="16036597"/>
                  <a:ext cx="1080000" cy="1080000"/>
                </a:xfrm>
                <a:prstGeom prst="rect">
                  <a:avLst/>
                </a:prstGeom>
              </p:spPr>
            </p:pic>
            <p:pic>
              <p:nvPicPr>
                <p:cNvPr id="30" name="Graphic 29" descr="Female Profile outline">
                  <a:extLst>
                    <a:ext uri="{FF2B5EF4-FFF2-40B4-BE49-F238E27FC236}">
                      <a16:creationId xmlns:a16="http://schemas.microsoft.com/office/drawing/2014/main" id="{799B4838-AA27-DE51-13E6-85E32FC8B14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6708740" y="10745315"/>
                  <a:ext cx="1080000" cy="1080000"/>
                </a:xfrm>
                <a:prstGeom prst="rect">
                  <a:avLst/>
                </a:prstGeom>
              </p:spPr>
            </p:pic>
            <p:pic>
              <p:nvPicPr>
                <p:cNvPr id="31" name="Graphic 30" descr="Globe outline">
                  <a:extLst>
                    <a:ext uri="{FF2B5EF4-FFF2-40B4-BE49-F238E27FC236}">
                      <a16:creationId xmlns:a16="http://schemas.microsoft.com/office/drawing/2014/main" id="{13341519-D693-6309-5FB0-D12A267B7704}"/>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6810300" y="5544991"/>
                  <a:ext cx="1008000" cy="1008000"/>
                </a:xfrm>
                <a:prstGeom prst="rect">
                  <a:avLst/>
                </a:prstGeom>
              </p:spPr>
            </p:pic>
            <p:sp>
              <p:nvSpPr>
                <p:cNvPr id="34" name="TextBox 33">
                  <a:extLst>
                    <a:ext uri="{FF2B5EF4-FFF2-40B4-BE49-F238E27FC236}">
                      <a16:creationId xmlns:a16="http://schemas.microsoft.com/office/drawing/2014/main" id="{811504C0-FE1F-E3EE-85EF-A4A808276C99}"/>
                    </a:ext>
                  </a:extLst>
                </p:cNvPr>
                <p:cNvSpPr txBox="1"/>
                <p:nvPr/>
              </p:nvSpPr>
              <p:spPr>
                <a:xfrm>
                  <a:off x="25851121" y="6683284"/>
                  <a:ext cx="303055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Students from 80+ countries</a:t>
                  </a:r>
                </a:p>
              </p:txBody>
            </p:sp>
            <p:sp>
              <p:nvSpPr>
                <p:cNvPr id="35" name="TextBox 34">
                  <a:extLst>
                    <a:ext uri="{FF2B5EF4-FFF2-40B4-BE49-F238E27FC236}">
                      <a16:creationId xmlns:a16="http://schemas.microsoft.com/office/drawing/2014/main" id="{23E97E9E-353F-DBFB-7381-70202C554F32}"/>
                    </a:ext>
                  </a:extLst>
                </p:cNvPr>
                <p:cNvSpPr txBox="1"/>
                <p:nvPr/>
              </p:nvSpPr>
              <p:spPr>
                <a:xfrm>
                  <a:off x="25902869" y="9236563"/>
                  <a:ext cx="2822860"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40% graduate students</a:t>
                  </a:r>
                </a:p>
              </p:txBody>
            </p:sp>
            <p:sp>
              <p:nvSpPr>
                <p:cNvPr id="38" name="TextBox 37">
                  <a:extLst>
                    <a:ext uri="{FF2B5EF4-FFF2-40B4-BE49-F238E27FC236}">
                      <a16:creationId xmlns:a16="http://schemas.microsoft.com/office/drawing/2014/main" id="{6D32103A-90EB-0CF4-98E9-5D9DDF54297C}"/>
                    </a:ext>
                  </a:extLst>
                </p:cNvPr>
                <p:cNvSpPr txBox="1"/>
                <p:nvPr/>
              </p:nvSpPr>
              <p:spPr>
                <a:xfrm>
                  <a:off x="25236387" y="11821169"/>
                  <a:ext cx="426002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50% female engineering enrollment</a:t>
                  </a:r>
                </a:p>
              </p:txBody>
            </p:sp>
            <p:sp>
              <p:nvSpPr>
                <p:cNvPr id="39" name="TextBox 38">
                  <a:extLst>
                    <a:ext uri="{FF2B5EF4-FFF2-40B4-BE49-F238E27FC236}">
                      <a16:creationId xmlns:a16="http://schemas.microsoft.com/office/drawing/2014/main" id="{459DCC9B-CAC2-D46F-0F21-B0D2417F3EA4}"/>
                    </a:ext>
                  </a:extLst>
                </p:cNvPr>
                <p:cNvSpPr txBox="1"/>
                <p:nvPr/>
              </p:nvSpPr>
              <p:spPr>
                <a:xfrm>
                  <a:off x="26325765" y="14442165"/>
                  <a:ext cx="196164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#63 worldwide</a:t>
                  </a:r>
                </a:p>
              </p:txBody>
            </p:sp>
            <p:sp>
              <p:nvSpPr>
                <p:cNvPr id="40" name="TextBox 39">
                  <a:extLst>
                    <a:ext uri="{FF2B5EF4-FFF2-40B4-BE49-F238E27FC236}">
                      <a16:creationId xmlns:a16="http://schemas.microsoft.com/office/drawing/2014/main" id="{AC3EC2F4-39EF-B425-CC6F-893F11966605}"/>
                    </a:ext>
                  </a:extLst>
                </p:cNvPr>
                <p:cNvSpPr txBox="1"/>
                <p:nvPr/>
              </p:nvSpPr>
              <p:spPr>
                <a:xfrm>
                  <a:off x="26613295" y="17299121"/>
                  <a:ext cx="1526219" cy="57771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AI+X</a:t>
                  </a:r>
                  <a:r>
                    <a:rPr lang="en-US" sz="2600" baseline="30000" dirty="0">
                      <a:solidFill>
                        <a:srgbClr val="115F66"/>
                      </a:solidFill>
                      <a:latin typeface="Arial" panose="020B0604020202020204" pitchFamily="34" charset="0"/>
                      <a:cs typeface="Arial" panose="020B0604020202020204" pitchFamily="34" charset="0"/>
                    </a:rPr>
                    <a:t>TM</a:t>
                  </a:r>
                </a:p>
              </p:txBody>
            </p:sp>
            <p:sp>
              <p:nvSpPr>
                <p:cNvPr id="41" name="TextBox 40">
                  <a:extLst>
                    <a:ext uri="{FF2B5EF4-FFF2-40B4-BE49-F238E27FC236}">
                      <a16:creationId xmlns:a16="http://schemas.microsoft.com/office/drawing/2014/main" id="{140B70D0-50C9-5202-4205-E6D40604133F}"/>
                    </a:ext>
                  </a:extLst>
                </p:cNvPr>
                <p:cNvSpPr txBox="1"/>
                <p:nvPr/>
              </p:nvSpPr>
              <p:spPr>
                <a:xfrm>
                  <a:off x="25706726" y="19801999"/>
                  <a:ext cx="3215144" cy="57771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0-0-0 Policy</a:t>
                  </a:r>
                </a:p>
              </p:txBody>
            </p:sp>
            <p:cxnSp>
              <p:nvCxnSpPr>
                <p:cNvPr id="42" name="Straight Connector 41">
                  <a:extLst>
                    <a:ext uri="{FF2B5EF4-FFF2-40B4-BE49-F238E27FC236}">
                      <a16:creationId xmlns:a16="http://schemas.microsoft.com/office/drawing/2014/main" id="{8335E615-F7F0-BC90-26D1-690E159EFEC1}"/>
                    </a:ext>
                  </a:extLst>
                </p:cNvPr>
                <p:cNvCxnSpPr>
                  <a:cxnSpLocks/>
                </p:cNvCxnSpPr>
                <p:nvPr/>
              </p:nvCxnSpPr>
              <p:spPr>
                <a:xfrm>
                  <a:off x="25489366" y="7961655"/>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7164CC22-CAEC-8EDC-3682-F8418080A54E}"/>
                    </a:ext>
                  </a:extLst>
                </p:cNvPr>
                <p:cNvCxnSpPr>
                  <a:cxnSpLocks/>
                </p:cNvCxnSpPr>
                <p:nvPr/>
              </p:nvCxnSpPr>
              <p:spPr>
                <a:xfrm>
                  <a:off x="25489366" y="10506457"/>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E1C8A909-C855-30C9-16BA-164A8DE0C4CF}"/>
                    </a:ext>
                  </a:extLst>
                </p:cNvPr>
                <p:cNvCxnSpPr>
                  <a:cxnSpLocks/>
                </p:cNvCxnSpPr>
                <p:nvPr/>
              </p:nvCxnSpPr>
              <p:spPr>
                <a:xfrm>
                  <a:off x="25489366" y="13051260"/>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3B473CE4-96E8-4EE8-CB1B-79A4DE8792AB}"/>
                    </a:ext>
                  </a:extLst>
                </p:cNvPr>
                <p:cNvCxnSpPr>
                  <a:cxnSpLocks/>
                </p:cNvCxnSpPr>
                <p:nvPr/>
              </p:nvCxnSpPr>
              <p:spPr>
                <a:xfrm>
                  <a:off x="25489366" y="15596062"/>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C6B7B904-6A5B-BEB6-A495-6C957AAB9F0D}"/>
                    </a:ext>
                  </a:extLst>
                </p:cNvPr>
                <p:cNvCxnSpPr>
                  <a:cxnSpLocks/>
                </p:cNvCxnSpPr>
                <p:nvPr/>
              </p:nvCxnSpPr>
              <p:spPr>
                <a:xfrm>
                  <a:off x="25489366" y="18140864"/>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9CA047FD-65BD-648F-2B00-755801016C9A}"/>
                    </a:ext>
                  </a:extLst>
                </p:cNvPr>
                <p:cNvCxnSpPr>
                  <a:cxnSpLocks/>
                </p:cNvCxnSpPr>
                <p:nvPr/>
              </p:nvCxnSpPr>
              <p:spPr>
                <a:xfrm>
                  <a:off x="25513205" y="5291742"/>
                  <a:ext cx="3600000" cy="0"/>
                </a:xfrm>
                <a:prstGeom prst="line">
                  <a:avLst/>
                </a:prstGeom>
                <a:ln w="19050">
                  <a:solidFill>
                    <a:srgbClr val="F0BA4F"/>
                  </a:solidFill>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7445A68A-9FB0-078A-602C-F363A55B65E9}"/>
                    </a:ext>
                  </a:extLst>
                </p:cNvPr>
                <p:cNvSpPr txBox="1"/>
                <p:nvPr/>
              </p:nvSpPr>
              <p:spPr>
                <a:xfrm>
                  <a:off x="26089552" y="3941357"/>
                  <a:ext cx="2449492" cy="1047102"/>
                </a:xfrm>
                <a:prstGeom prst="rect">
                  <a:avLst/>
                </a:prstGeom>
                <a:noFill/>
                <a:ln>
                  <a:noFill/>
                </a:ln>
              </p:spPr>
              <p:txBody>
                <a:bodyPr wrap="square" rtlCol="0">
                  <a:spAutoFit/>
                </a:bodyPr>
                <a:lstStyle/>
                <a:p>
                  <a:pPr algn="ctr"/>
                  <a:r>
                    <a:rPr lang="en-US" sz="2600" dirty="0">
                      <a:solidFill>
                        <a:srgbClr val="115F66"/>
                      </a:solidFill>
                      <a:latin typeface="Arial" panose="020B0604020202020204" pitchFamily="34" charset="0"/>
                      <a:cs typeface="Arial" panose="020B0604020202020204" pitchFamily="34" charset="0"/>
                    </a:rPr>
                    <a:t>Dhahran, Saudi Arabia</a:t>
                  </a:r>
                </a:p>
              </p:txBody>
            </p:sp>
          </p:grpSp>
        </p:grpSp>
        <p:pic>
          <p:nvPicPr>
            <p:cNvPr id="12" name="Graphic 11" descr="Marker outline">
              <a:extLst>
                <a:ext uri="{FF2B5EF4-FFF2-40B4-BE49-F238E27FC236}">
                  <a16:creationId xmlns:a16="http://schemas.microsoft.com/office/drawing/2014/main" id="{53AC462E-C87B-1CC2-F8F4-3191B1F7BD03}"/>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7660831" y="4932203"/>
              <a:ext cx="914400" cy="914400"/>
            </a:xfrm>
            <a:prstGeom prst="rect">
              <a:avLst/>
            </a:prstGeom>
          </p:spPr>
        </p:pic>
        <p:sp>
          <p:nvSpPr>
            <p:cNvPr id="14" name="TextBox 13">
              <a:extLst>
                <a:ext uri="{FF2B5EF4-FFF2-40B4-BE49-F238E27FC236}">
                  <a16:creationId xmlns:a16="http://schemas.microsoft.com/office/drawing/2014/main" id="{79B4722B-D905-A182-8500-C230075B23D4}"/>
                </a:ext>
              </a:extLst>
            </p:cNvPr>
            <p:cNvSpPr txBox="1"/>
            <p:nvPr/>
          </p:nvSpPr>
          <p:spPr>
            <a:xfrm>
              <a:off x="26025096" y="20978438"/>
              <a:ext cx="4250117" cy="400110"/>
            </a:xfrm>
            <a:prstGeom prst="rect">
              <a:avLst/>
            </a:prstGeom>
            <a:solidFill>
              <a:srgbClr val="F0BA4F"/>
            </a:solidFill>
          </p:spPr>
          <p:txBody>
            <a:bodyPr wrap="square" rtlCol="0">
              <a:spAutoFit/>
            </a:bodyPr>
            <a:lstStyle/>
            <a:p>
              <a:r>
                <a:rPr lang="en-US" sz="2000" dirty="0">
                  <a:solidFill>
                    <a:srgbClr val="115F66"/>
                  </a:solidFill>
                  <a:latin typeface="Arial" panose="020B0604020202020204" pitchFamily="34" charset="0"/>
                  <a:cs typeface="Arial" panose="020B0604020202020204" pitchFamily="34" charset="0"/>
                </a:rPr>
                <a:t> DREAM BIG AND ACCOMPLISH</a:t>
              </a:r>
            </a:p>
          </p:txBody>
        </p:sp>
      </p:grpSp>
    </p:spTree>
    <p:extLst>
      <p:ext uri="{BB962C8B-B14F-4D97-AF65-F5344CB8AC3E}">
        <p14:creationId xmlns:p14="http://schemas.microsoft.com/office/powerpoint/2010/main" val="18259182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881</TotalTime>
  <Words>1628</Words>
  <Application>Microsoft Macintosh PowerPoint</Application>
  <PresentationFormat>Custom</PresentationFormat>
  <Paragraphs>72</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Aptos</vt:lpstr>
      <vt:lpstr>Aptos Display</vt:lpstr>
      <vt:lpstr>Arial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Nawal Mohammed Alghanim</dc:creator>
  <cp:lastModifiedBy>Nawal Mohammed Alghanim</cp:lastModifiedBy>
  <cp:revision>30</cp:revision>
  <dcterms:created xsi:type="dcterms:W3CDTF">2026-07-21T05:11:24Z</dcterms:created>
  <dcterms:modified xsi:type="dcterms:W3CDTF">2026-07-27T10:53:23Z</dcterms:modified>
</cp:coreProperties>
</file>