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1" r:id="rId2"/>
    <p:sldId id="262" r:id="rId3"/>
  </p:sldIdLst>
  <p:sldSz cx="21383625" cy="302752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94" userDrawn="1">
          <p15:clr>
            <a:srgbClr val="A4A3A4"/>
          </p15:clr>
        </p15:guide>
        <p15:guide id="2" pos="498" userDrawn="1">
          <p15:clr>
            <a:srgbClr val="A4A3A4"/>
          </p15:clr>
        </p15:guide>
        <p15:guide id="3" pos="12972" userDrawn="1">
          <p15:clr>
            <a:srgbClr val="A4A3A4"/>
          </p15:clr>
        </p15:guide>
        <p15:guide id="4" orient="horz" pos="57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E0C7"/>
    <a:srgbClr val="115F66"/>
    <a:srgbClr val="009767"/>
    <a:srgbClr val="F0BA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524"/>
    <p:restoredTop sz="94660"/>
  </p:normalViewPr>
  <p:slideViewPr>
    <p:cSldViewPr snapToGrid="0">
      <p:cViewPr>
        <p:scale>
          <a:sx n="42" d="100"/>
          <a:sy n="42" d="100"/>
        </p:scale>
        <p:origin x="5704" y="816"/>
      </p:cViewPr>
      <p:guideLst>
        <p:guide orient="horz" pos="18494"/>
        <p:guide pos="498"/>
        <p:guide pos="12972"/>
        <p:guide orient="horz" pos="577"/>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3772" y="4954765"/>
            <a:ext cx="18176081" cy="10540259"/>
          </a:xfrm>
        </p:spPr>
        <p:txBody>
          <a:bodyPr anchor="b"/>
          <a:lstStyle>
            <a:lvl1pPr algn="ctr">
              <a:defRPr sz="14031"/>
            </a:lvl1pPr>
          </a:lstStyle>
          <a:p>
            <a:r>
              <a:rPr lang="en-US"/>
              <a:t>Click to edit Master title style</a:t>
            </a:r>
            <a:endParaRPr lang="en-US" dirty="0"/>
          </a:p>
        </p:txBody>
      </p:sp>
      <p:sp>
        <p:nvSpPr>
          <p:cNvPr id="3" name="Subtitle 2"/>
          <p:cNvSpPr>
            <a:spLocks noGrp="1"/>
          </p:cNvSpPr>
          <p:nvPr>
            <p:ph type="subTitle" idx="1"/>
          </p:nvPr>
        </p:nvSpPr>
        <p:spPr>
          <a:xfrm>
            <a:off x="2672953" y="15901497"/>
            <a:ext cx="16037719" cy="7309499"/>
          </a:xfrm>
        </p:spPr>
        <p:txBody>
          <a:bodyPr/>
          <a:lstStyle>
            <a:lvl1pPr marL="0" indent="0" algn="ctr">
              <a:buNone/>
              <a:defRPr sz="5612"/>
            </a:lvl1pPr>
            <a:lvl2pPr marL="1069162" indent="0" algn="ctr">
              <a:buNone/>
              <a:defRPr sz="4677"/>
            </a:lvl2pPr>
            <a:lvl3pPr marL="2138324" indent="0" algn="ctr">
              <a:buNone/>
              <a:defRPr sz="4209"/>
            </a:lvl3pPr>
            <a:lvl4pPr marL="3207487" indent="0" algn="ctr">
              <a:buNone/>
              <a:defRPr sz="3742"/>
            </a:lvl4pPr>
            <a:lvl5pPr marL="4276649" indent="0" algn="ctr">
              <a:buNone/>
              <a:defRPr sz="3742"/>
            </a:lvl5pPr>
            <a:lvl6pPr marL="5345811" indent="0" algn="ctr">
              <a:buNone/>
              <a:defRPr sz="3742"/>
            </a:lvl6pPr>
            <a:lvl7pPr marL="6414973" indent="0" algn="ctr">
              <a:buNone/>
              <a:defRPr sz="3742"/>
            </a:lvl7pPr>
            <a:lvl8pPr marL="7484135" indent="0" algn="ctr">
              <a:buNone/>
              <a:defRPr sz="3742"/>
            </a:lvl8pPr>
            <a:lvl9pPr marL="8553298" indent="0" algn="ctr">
              <a:buNone/>
              <a:defRPr sz="3742"/>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13B5A5-52A8-B545-88D7-C923A048A536}" type="datetimeFigureOut">
              <a:rPr lang="en-SA" smtClean="0"/>
              <a:t>27/07/2026 R</a:t>
            </a:fld>
            <a:endParaRPr lang="en-SA"/>
          </a:p>
        </p:txBody>
      </p:sp>
      <p:sp>
        <p:nvSpPr>
          <p:cNvPr id="5" name="Footer Placeholder 4"/>
          <p:cNvSpPr>
            <a:spLocks noGrp="1"/>
          </p:cNvSpPr>
          <p:nvPr>
            <p:ph type="ftr" sz="quarter" idx="11"/>
          </p:nvPr>
        </p:nvSpPr>
        <p:spPr/>
        <p:txBody>
          <a:bodyPr/>
          <a:lstStyle/>
          <a:p>
            <a:endParaRPr lang="en-SA"/>
          </a:p>
        </p:txBody>
      </p:sp>
      <p:sp>
        <p:nvSpPr>
          <p:cNvPr id="6" name="Slide Number Placeholder 5"/>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359268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13B5A5-52A8-B545-88D7-C923A048A536}" type="datetimeFigureOut">
              <a:rPr lang="en-SA" smtClean="0"/>
              <a:t>27/07/2026 R</a:t>
            </a:fld>
            <a:endParaRPr lang="en-SA"/>
          </a:p>
        </p:txBody>
      </p:sp>
      <p:sp>
        <p:nvSpPr>
          <p:cNvPr id="5" name="Footer Placeholder 4"/>
          <p:cNvSpPr>
            <a:spLocks noGrp="1"/>
          </p:cNvSpPr>
          <p:nvPr>
            <p:ph type="ftr" sz="quarter" idx="11"/>
          </p:nvPr>
        </p:nvSpPr>
        <p:spPr/>
        <p:txBody>
          <a:bodyPr/>
          <a:lstStyle/>
          <a:p>
            <a:endParaRPr lang="en-SA"/>
          </a:p>
        </p:txBody>
      </p:sp>
      <p:sp>
        <p:nvSpPr>
          <p:cNvPr id="6" name="Slide Number Placeholder 5"/>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3822897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8988" y="7547788"/>
            <a:ext cx="18443377" cy="12593645"/>
          </a:xfrm>
        </p:spPr>
        <p:txBody>
          <a:bodyPr anchor="b"/>
          <a:lstStyle>
            <a:lvl1pPr>
              <a:defRPr sz="14031"/>
            </a:lvl1pPr>
          </a:lstStyle>
          <a:p>
            <a:r>
              <a:rPr lang="en-US"/>
              <a:t>Click to edit Master title style</a:t>
            </a:r>
            <a:endParaRPr lang="en-US" dirty="0"/>
          </a:p>
        </p:txBody>
      </p:sp>
      <p:sp>
        <p:nvSpPr>
          <p:cNvPr id="3" name="Text Placeholder 2"/>
          <p:cNvSpPr>
            <a:spLocks noGrp="1"/>
          </p:cNvSpPr>
          <p:nvPr>
            <p:ph type="body" idx="1"/>
          </p:nvPr>
        </p:nvSpPr>
        <p:spPr>
          <a:xfrm>
            <a:off x="1458988" y="20260574"/>
            <a:ext cx="18443377" cy="6622701"/>
          </a:xfrm>
        </p:spPr>
        <p:txBody>
          <a:bodyPr/>
          <a:lstStyle>
            <a:lvl1pPr marL="0" indent="0">
              <a:buNone/>
              <a:defRPr sz="5612">
                <a:solidFill>
                  <a:schemeClr val="tx1">
                    <a:tint val="82000"/>
                  </a:schemeClr>
                </a:solidFill>
              </a:defRPr>
            </a:lvl1pPr>
            <a:lvl2pPr marL="1069162" indent="0">
              <a:buNone/>
              <a:defRPr sz="4677">
                <a:solidFill>
                  <a:schemeClr val="tx1">
                    <a:tint val="82000"/>
                  </a:schemeClr>
                </a:solidFill>
              </a:defRPr>
            </a:lvl2pPr>
            <a:lvl3pPr marL="2138324" indent="0">
              <a:buNone/>
              <a:defRPr sz="4209">
                <a:solidFill>
                  <a:schemeClr val="tx1">
                    <a:tint val="82000"/>
                  </a:schemeClr>
                </a:solidFill>
              </a:defRPr>
            </a:lvl3pPr>
            <a:lvl4pPr marL="3207487" indent="0">
              <a:buNone/>
              <a:defRPr sz="3742">
                <a:solidFill>
                  <a:schemeClr val="tx1">
                    <a:tint val="82000"/>
                  </a:schemeClr>
                </a:solidFill>
              </a:defRPr>
            </a:lvl4pPr>
            <a:lvl5pPr marL="4276649" indent="0">
              <a:buNone/>
              <a:defRPr sz="3742">
                <a:solidFill>
                  <a:schemeClr val="tx1">
                    <a:tint val="82000"/>
                  </a:schemeClr>
                </a:solidFill>
              </a:defRPr>
            </a:lvl5pPr>
            <a:lvl6pPr marL="5345811" indent="0">
              <a:buNone/>
              <a:defRPr sz="3742">
                <a:solidFill>
                  <a:schemeClr val="tx1">
                    <a:tint val="82000"/>
                  </a:schemeClr>
                </a:solidFill>
              </a:defRPr>
            </a:lvl6pPr>
            <a:lvl7pPr marL="6414973" indent="0">
              <a:buNone/>
              <a:defRPr sz="3742">
                <a:solidFill>
                  <a:schemeClr val="tx1">
                    <a:tint val="82000"/>
                  </a:schemeClr>
                </a:solidFill>
              </a:defRPr>
            </a:lvl7pPr>
            <a:lvl8pPr marL="7484135" indent="0">
              <a:buNone/>
              <a:defRPr sz="3742">
                <a:solidFill>
                  <a:schemeClr val="tx1">
                    <a:tint val="82000"/>
                  </a:schemeClr>
                </a:solidFill>
              </a:defRPr>
            </a:lvl8pPr>
            <a:lvl9pPr marL="8553298" indent="0">
              <a:buNone/>
              <a:defRPr sz="3742">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13B5A5-52A8-B545-88D7-C923A048A536}" type="datetimeFigureOut">
              <a:rPr lang="en-SA" smtClean="0"/>
              <a:t>27/07/2026 R</a:t>
            </a:fld>
            <a:endParaRPr lang="en-SA"/>
          </a:p>
        </p:txBody>
      </p:sp>
      <p:sp>
        <p:nvSpPr>
          <p:cNvPr id="5" name="Footer Placeholder 4"/>
          <p:cNvSpPr>
            <a:spLocks noGrp="1"/>
          </p:cNvSpPr>
          <p:nvPr>
            <p:ph type="ftr" sz="quarter" idx="11"/>
          </p:nvPr>
        </p:nvSpPr>
        <p:spPr/>
        <p:txBody>
          <a:bodyPr/>
          <a:lstStyle/>
          <a:p>
            <a:endParaRPr lang="en-SA"/>
          </a:p>
        </p:txBody>
      </p:sp>
      <p:sp>
        <p:nvSpPr>
          <p:cNvPr id="6" name="Slide Number Placeholder 5"/>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2356060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470124" y="8059374"/>
            <a:ext cx="9088041" cy="192093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0825460" y="8059374"/>
            <a:ext cx="9088041" cy="192093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813B5A5-52A8-B545-88D7-C923A048A536}" type="datetimeFigureOut">
              <a:rPr lang="en-SA" smtClean="0"/>
              <a:t>27/07/2026 R</a:t>
            </a:fld>
            <a:endParaRPr lang="en-SA"/>
          </a:p>
        </p:txBody>
      </p:sp>
      <p:sp>
        <p:nvSpPr>
          <p:cNvPr id="6" name="Footer Placeholder 5"/>
          <p:cNvSpPr>
            <a:spLocks noGrp="1"/>
          </p:cNvSpPr>
          <p:nvPr>
            <p:ph type="ftr" sz="quarter" idx="11"/>
          </p:nvPr>
        </p:nvSpPr>
        <p:spPr/>
        <p:txBody>
          <a:bodyPr/>
          <a:lstStyle/>
          <a:p>
            <a:endParaRPr lang="en-SA"/>
          </a:p>
        </p:txBody>
      </p:sp>
      <p:sp>
        <p:nvSpPr>
          <p:cNvPr id="7" name="Slide Number Placeholder 6"/>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2602483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72909" y="1611882"/>
            <a:ext cx="18443377" cy="5851808"/>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72912" y="7421634"/>
            <a:ext cx="9046274"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en-US"/>
              <a:t>Click to edit Master text styles</a:t>
            </a:r>
          </a:p>
        </p:txBody>
      </p:sp>
      <p:sp>
        <p:nvSpPr>
          <p:cNvPr id="4" name="Content Placeholder 3"/>
          <p:cNvSpPr>
            <a:spLocks noGrp="1"/>
          </p:cNvSpPr>
          <p:nvPr>
            <p:ph sz="half" idx="2"/>
          </p:nvPr>
        </p:nvSpPr>
        <p:spPr>
          <a:xfrm>
            <a:off x="1472912" y="11058863"/>
            <a:ext cx="9046274" cy="162659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0825461" y="7421634"/>
            <a:ext cx="9090826"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en-US"/>
              <a:t>Click to edit Master text styles</a:t>
            </a:r>
          </a:p>
        </p:txBody>
      </p:sp>
      <p:sp>
        <p:nvSpPr>
          <p:cNvPr id="6" name="Content Placeholder 5"/>
          <p:cNvSpPr>
            <a:spLocks noGrp="1"/>
          </p:cNvSpPr>
          <p:nvPr>
            <p:ph sz="quarter" idx="4"/>
          </p:nvPr>
        </p:nvSpPr>
        <p:spPr>
          <a:xfrm>
            <a:off x="10825461" y="11058863"/>
            <a:ext cx="9090826" cy="162659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13B5A5-52A8-B545-88D7-C923A048A536}" type="datetimeFigureOut">
              <a:rPr lang="en-SA" smtClean="0"/>
              <a:t>27/07/2026 R</a:t>
            </a:fld>
            <a:endParaRPr lang="en-SA"/>
          </a:p>
        </p:txBody>
      </p:sp>
      <p:sp>
        <p:nvSpPr>
          <p:cNvPr id="8" name="Footer Placeholder 7"/>
          <p:cNvSpPr>
            <a:spLocks noGrp="1"/>
          </p:cNvSpPr>
          <p:nvPr>
            <p:ph type="ftr" sz="quarter" idx="11"/>
          </p:nvPr>
        </p:nvSpPr>
        <p:spPr/>
        <p:txBody>
          <a:bodyPr/>
          <a:lstStyle/>
          <a:p>
            <a:endParaRPr lang="en-SA"/>
          </a:p>
        </p:txBody>
      </p:sp>
      <p:sp>
        <p:nvSpPr>
          <p:cNvPr id="9" name="Slide Number Placeholder 8"/>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2711356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13B5A5-52A8-B545-88D7-C923A048A536}" type="datetimeFigureOut">
              <a:rPr lang="en-SA" smtClean="0"/>
              <a:t>27/07/2026 R</a:t>
            </a:fld>
            <a:endParaRPr lang="en-SA"/>
          </a:p>
        </p:txBody>
      </p:sp>
      <p:sp>
        <p:nvSpPr>
          <p:cNvPr id="4" name="Footer Placeholder 3"/>
          <p:cNvSpPr>
            <a:spLocks noGrp="1"/>
          </p:cNvSpPr>
          <p:nvPr>
            <p:ph type="ftr" sz="quarter" idx="11"/>
          </p:nvPr>
        </p:nvSpPr>
        <p:spPr/>
        <p:txBody>
          <a:bodyPr/>
          <a:lstStyle/>
          <a:p>
            <a:endParaRPr lang="en-SA"/>
          </a:p>
        </p:txBody>
      </p:sp>
      <p:sp>
        <p:nvSpPr>
          <p:cNvPr id="5" name="Slide Number Placeholder 4"/>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2104575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13B5A5-52A8-B545-88D7-C923A048A536}" type="datetimeFigureOut">
              <a:rPr lang="en-SA" smtClean="0"/>
              <a:t>27/07/2026 R</a:t>
            </a:fld>
            <a:endParaRPr lang="en-SA"/>
          </a:p>
        </p:txBody>
      </p:sp>
      <p:sp>
        <p:nvSpPr>
          <p:cNvPr id="3" name="Footer Placeholder 2"/>
          <p:cNvSpPr>
            <a:spLocks noGrp="1"/>
          </p:cNvSpPr>
          <p:nvPr>
            <p:ph type="ftr" sz="quarter" idx="11"/>
          </p:nvPr>
        </p:nvSpPr>
        <p:spPr/>
        <p:txBody>
          <a:bodyPr/>
          <a:lstStyle/>
          <a:p>
            <a:endParaRPr lang="en-SA"/>
          </a:p>
        </p:txBody>
      </p:sp>
      <p:sp>
        <p:nvSpPr>
          <p:cNvPr id="4" name="Slide Number Placeholder 3"/>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448085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72909" y="2018348"/>
            <a:ext cx="6896776" cy="7064216"/>
          </a:xfrm>
        </p:spPr>
        <p:txBody>
          <a:bodyPr anchor="b"/>
          <a:lstStyle>
            <a:lvl1pPr>
              <a:defRPr sz="7483"/>
            </a:lvl1pPr>
          </a:lstStyle>
          <a:p>
            <a:r>
              <a:rPr lang="en-US"/>
              <a:t>Click to edit Master title style</a:t>
            </a:r>
            <a:endParaRPr lang="en-US" dirty="0"/>
          </a:p>
        </p:txBody>
      </p:sp>
      <p:sp>
        <p:nvSpPr>
          <p:cNvPr id="3" name="Content Placeholder 2"/>
          <p:cNvSpPr>
            <a:spLocks noGrp="1"/>
          </p:cNvSpPr>
          <p:nvPr>
            <p:ph idx="1"/>
          </p:nvPr>
        </p:nvSpPr>
        <p:spPr>
          <a:xfrm>
            <a:off x="9090826" y="4359077"/>
            <a:ext cx="10825460" cy="21515024"/>
          </a:xfrm>
        </p:spPr>
        <p:txBody>
          <a:bodyPr/>
          <a:lstStyle>
            <a:lvl1pPr>
              <a:defRPr sz="7483"/>
            </a:lvl1pPr>
            <a:lvl2pPr>
              <a:defRPr sz="6548"/>
            </a:lvl2pPr>
            <a:lvl3pPr>
              <a:defRPr sz="5612"/>
            </a:lvl3pPr>
            <a:lvl4pPr>
              <a:defRPr sz="4677"/>
            </a:lvl4pPr>
            <a:lvl5pPr>
              <a:defRPr sz="4677"/>
            </a:lvl5pPr>
            <a:lvl6pPr>
              <a:defRPr sz="4677"/>
            </a:lvl6pPr>
            <a:lvl7pPr>
              <a:defRPr sz="4677"/>
            </a:lvl7pPr>
            <a:lvl8pPr>
              <a:defRPr sz="4677"/>
            </a:lvl8pPr>
            <a:lvl9pPr>
              <a:defRPr sz="46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r>
              <a:rPr lang="en-US"/>
              <a:t>Click to edit Master text styles</a:t>
            </a:r>
          </a:p>
        </p:txBody>
      </p:sp>
      <p:sp>
        <p:nvSpPr>
          <p:cNvPr id="5" name="Date Placeholder 4"/>
          <p:cNvSpPr>
            <a:spLocks noGrp="1"/>
          </p:cNvSpPr>
          <p:nvPr>
            <p:ph type="dt" sz="half" idx="10"/>
          </p:nvPr>
        </p:nvSpPr>
        <p:spPr/>
        <p:txBody>
          <a:bodyPr/>
          <a:lstStyle/>
          <a:p>
            <a:fld id="{7813B5A5-52A8-B545-88D7-C923A048A536}" type="datetimeFigureOut">
              <a:rPr lang="en-SA" smtClean="0"/>
              <a:t>27/07/2026 R</a:t>
            </a:fld>
            <a:endParaRPr lang="en-SA"/>
          </a:p>
        </p:txBody>
      </p:sp>
      <p:sp>
        <p:nvSpPr>
          <p:cNvPr id="6" name="Footer Placeholder 5"/>
          <p:cNvSpPr>
            <a:spLocks noGrp="1"/>
          </p:cNvSpPr>
          <p:nvPr>
            <p:ph type="ftr" sz="quarter" idx="11"/>
          </p:nvPr>
        </p:nvSpPr>
        <p:spPr/>
        <p:txBody>
          <a:bodyPr/>
          <a:lstStyle/>
          <a:p>
            <a:endParaRPr lang="en-SA"/>
          </a:p>
        </p:txBody>
      </p:sp>
      <p:sp>
        <p:nvSpPr>
          <p:cNvPr id="7" name="Slide Number Placeholder 6"/>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3181862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72909" y="2018348"/>
            <a:ext cx="6896776" cy="7064216"/>
          </a:xfrm>
        </p:spPr>
        <p:txBody>
          <a:bodyPr anchor="b"/>
          <a:lstStyle>
            <a:lvl1pPr>
              <a:defRPr sz="7483"/>
            </a:lvl1pPr>
          </a:lstStyle>
          <a:p>
            <a:r>
              <a:rPr lang="en-US"/>
              <a:t>Click to edit Master title style</a:t>
            </a:r>
            <a:endParaRPr lang="en-US" dirty="0"/>
          </a:p>
        </p:txBody>
      </p:sp>
      <p:sp>
        <p:nvSpPr>
          <p:cNvPr id="3" name="Picture Placeholder 2"/>
          <p:cNvSpPr>
            <a:spLocks noGrp="1" noChangeAspect="1"/>
          </p:cNvSpPr>
          <p:nvPr>
            <p:ph type="pic" idx="1"/>
          </p:nvPr>
        </p:nvSpPr>
        <p:spPr>
          <a:xfrm>
            <a:off x="9090826" y="4359077"/>
            <a:ext cx="10825460" cy="21515024"/>
          </a:xfrm>
        </p:spPr>
        <p:txBody>
          <a:bodyPr anchor="t"/>
          <a:lstStyle>
            <a:lvl1pPr marL="0" indent="0">
              <a:buNone/>
              <a:defRPr sz="7483"/>
            </a:lvl1pPr>
            <a:lvl2pPr marL="1069162" indent="0">
              <a:buNone/>
              <a:defRPr sz="6548"/>
            </a:lvl2pPr>
            <a:lvl3pPr marL="2138324" indent="0">
              <a:buNone/>
              <a:defRPr sz="5612"/>
            </a:lvl3pPr>
            <a:lvl4pPr marL="3207487" indent="0">
              <a:buNone/>
              <a:defRPr sz="4677"/>
            </a:lvl4pPr>
            <a:lvl5pPr marL="4276649" indent="0">
              <a:buNone/>
              <a:defRPr sz="4677"/>
            </a:lvl5pPr>
            <a:lvl6pPr marL="5345811" indent="0">
              <a:buNone/>
              <a:defRPr sz="4677"/>
            </a:lvl6pPr>
            <a:lvl7pPr marL="6414973" indent="0">
              <a:buNone/>
              <a:defRPr sz="4677"/>
            </a:lvl7pPr>
            <a:lvl8pPr marL="7484135" indent="0">
              <a:buNone/>
              <a:defRPr sz="4677"/>
            </a:lvl8pPr>
            <a:lvl9pPr marL="8553298" indent="0">
              <a:buNone/>
              <a:defRPr sz="4677"/>
            </a:lvl9pPr>
          </a:lstStyle>
          <a:p>
            <a:r>
              <a:rPr lang="en-US"/>
              <a:t>Click icon to add picture</a:t>
            </a:r>
            <a:endParaRPr lang="en-US" dirty="0"/>
          </a:p>
        </p:txBody>
      </p:sp>
      <p:sp>
        <p:nvSpPr>
          <p:cNvPr id="4" name="Text Placeholder 3"/>
          <p:cNvSpPr>
            <a:spLocks noGrp="1"/>
          </p:cNvSpPr>
          <p:nvPr>
            <p:ph type="body" sz="half"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r>
              <a:rPr lang="en-US"/>
              <a:t>Click to edit Master text styles</a:t>
            </a:r>
          </a:p>
        </p:txBody>
      </p:sp>
      <p:sp>
        <p:nvSpPr>
          <p:cNvPr id="5" name="Date Placeholder 4"/>
          <p:cNvSpPr>
            <a:spLocks noGrp="1"/>
          </p:cNvSpPr>
          <p:nvPr>
            <p:ph type="dt" sz="half" idx="10"/>
          </p:nvPr>
        </p:nvSpPr>
        <p:spPr/>
        <p:txBody>
          <a:bodyPr/>
          <a:lstStyle/>
          <a:p>
            <a:fld id="{7813B5A5-52A8-B545-88D7-C923A048A536}" type="datetimeFigureOut">
              <a:rPr lang="en-SA" smtClean="0"/>
              <a:t>27/07/2026 R</a:t>
            </a:fld>
            <a:endParaRPr lang="en-SA"/>
          </a:p>
        </p:txBody>
      </p:sp>
      <p:sp>
        <p:nvSpPr>
          <p:cNvPr id="6" name="Footer Placeholder 5"/>
          <p:cNvSpPr>
            <a:spLocks noGrp="1"/>
          </p:cNvSpPr>
          <p:nvPr>
            <p:ph type="ftr" sz="quarter" idx="11"/>
          </p:nvPr>
        </p:nvSpPr>
        <p:spPr/>
        <p:txBody>
          <a:bodyPr/>
          <a:lstStyle/>
          <a:p>
            <a:endParaRPr lang="en-SA"/>
          </a:p>
        </p:txBody>
      </p:sp>
      <p:sp>
        <p:nvSpPr>
          <p:cNvPr id="7" name="Slide Number Placeholder 6"/>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3657853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13B5A5-52A8-B545-88D7-C923A048A536}" type="datetimeFigureOut">
              <a:rPr lang="en-SA" smtClean="0"/>
              <a:t>27/07/2026 R</a:t>
            </a:fld>
            <a:endParaRPr lang="en-SA"/>
          </a:p>
        </p:txBody>
      </p:sp>
      <p:sp>
        <p:nvSpPr>
          <p:cNvPr id="5" name="Footer Placeholder 4"/>
          <p:cNvSpPr>
            <a:spLocks noGrp="1"/>
          </p:cNvSpPr>
          <p:nvPr>
            <p:ph type="ftr" sz="quarter" idx="11"/>
          </p:nvPr>
        </p:nvSpPr>
        <p:spPr/>
        <p:txBody>
          <a:bodyPr/>
          <a:lstStyle/>
          <a:p>
            <a:endParaRPr lang="en-SA"/>
          </a:p>
        </p:txBody>
      </p:sp>
      <p:sp>
        <p:nvSpPr>
          <p:cNvPr id="6" name="Slide Number Placeholder 5"/>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2944814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02658" y="1611875"/>
            <a:ext cx="4610844" cy="256568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70125" y="1611875"/>
            <a:ext cx="13565237" cy="256568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13B5A5-52A8-B545-88D7-C923A048A536}" type="datetimeFigureOut">
              <a:rPr lang="en-SA" smtClean="0"/>
              <a:t>27/07/2026 R</a:t>
            </a:fld>
            <a:endParaRPr lang="en-SA"/>
          </a:p>
        </p:txBody>
      </p:sp>
      <p:sp>
        <p:nvSpPr>
          <p:cNvPr id="5" name="Footer Placeholder 4"/>
          <p:cNvSpPr>
            <a:spLocks noGrp="1"/>
          </p:cNvSpPr>
          <p:nvPr>
            <p:ph type="ftr" sz="quarter" idx="11"/>
          </p:nvPr>
        </p:nvSpPr>
        <p:spPr/>
        <p:txBody>
          <a:bodyPr/>
          <a:lstStyle/>
          <a:p>
            <a:endParaRPr lang="en-SA"/>
          </a:p>
        </p:txBody>
      </p:sp>
      <p:sp>
        <p:nvSpPr>
          <p:cNvPr id="6" name="Slide Number Placeholder 5"/>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2241265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70124" y="1611882"/>
            <a:ext cx="18443377" cy="585180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70124" y="8059374"/>
            <a:ext cx="18443377" cy="192093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470124" y="28060644"/>
            <a:ext cx="4811316" cy="1611875"/>
          </a:xfrm>
          <a:prstGeom prst="rect">
            <a:avLst/>
          </a:prstGeom>
        </p:spPr>
        <p:txBody>
          <a:bodyPr vert="horz" lIns="91440" tIns="45720" rIns="91440" bIns="45720" rtlCol="0" anchor="ctr"/>
          <a:lstStyle>
            <a:lvl1pPr algn="l">
              <a:defRPr sz="2806">
                <a:solidFill>
                  <a:schemeClr val="tx1">
                    <a:tint val="82000"/>
                  </a:schemeClr>
                </a:solidFill>
              </a:defRPr>
            </a:lvl1pPr>
          </a:lstStyle>
          <a:p>
            <a:fld id="{7813B5A5-52A8-B545-88D7-C923A048A536}" type="datetimeFigureOut">
              <a:rPr lang="en-SA" smtClean="0"/>
              <a:t>27/07/2026 R</a:t>
            </a:fld>
            <a:endParaRPr lang="en-SA"/>
          </a:p>
        </p:txBody>
      </p:sp>
      <p:sp>
        <p:nvSpPr>
          <p:cNvPr id="5" name="Footer Placeholder 4"/>
          <p:cNvSpPr>
            <a:spLocks noGrp="1"/>
          </p:cNvSpPr>
          <p:nvPr>
            <p:ph type="ftr" sz="quarter" idx="3"/>
          </p:nvPr>
        </p:nvSpPr>
        <p:spPr>
          <a:xfrm>
            <a:off x="7083326" y="28060644"/>
            <a:ext cx="7216973" cy="1611875"/>
          </a:xfrm>
          <a:prstGeom prst="rect">
            <a:avLst/>
          </a:prstGeom>
        </p:spPr>
        <p:txBody>
          <a:bodyPr vert="horz" lIns="91440" tIns="45720" rIns="91440" bIns="45720" rtlCol="0" anchor="ctr"/>
          <a:lstStyle>
            <a:lvl1pPr algn="ctr">
              <a:defRPr sz="2806">
                <a:solidFill>
                  <a:schemeClr val="tx1">
                    <a:tint val="82000"/>
                  </a:schemeClr>
                </a:solidFill>
              </a:defRPr>
            </a:lvl1pPr>
          </a:lstStyle>
          <a:p>
            <a:endParaRPr lang="en-SA"/>
          </a:p>
        </p:txBody>
      </p:sp>
      <p:sp>
        <p:nvSpPr>
          <p:cNvPr id="6" name="Slide Number Placeholder 5"/>
          <p:cNvSpPr>
            <a:spLocks noGrp="1"/>
          </p:cNvSpPr>
          <p:nvPr>
            <p:ph type="sldNum" sz="quarter" idx="4"/>
          </p:nvPr>
        </p:nvSpPr>
        <p:spPr>
          <a:xfrm>
            <a:off x="15102185" y="28060644"/>
            <a:ext cx="4811316" cy="1611875"/>
          </a:xfrm>
          <a:prstGeom prst="rect">
            <a:avLst/>
          </a:prstGeom>
        </p:spPr>
        <p:txBody>
          <a:bodyPr vert="horz" lIns="91440" tIns="45720" rIns="91440" bIns="45720" rtlCol="0" anchor="ctr"/>
          <a:lstStyle>
            <a:lvl1pPr algn="r">
              <a:defRPr sz="2806">
                <a:solidFill>
                  <a:schemeClr val="tx1">
                    <a:tint val="82000"/>
                  </a:schemeClr>
                </a:solidFill>
              </a:defRPr>
            </a:lvl1pPr>
          </a:lstStyle>
          <a:p>
            <a:fld id="{43756991-9307-5842-9F45-001F3CAD849F}" type="slidenum">
              <a:rPr lang="en-SA" smtClean="0"/>
              <a:t>‹#›</a:t>
            </a:fld>
            <a:endParaRPr lang="en-SA"/>
          </a:p>
        </p:txBody>
      </p:sp>
    </p:spTree>
    <p:extLst>
      <p:ext uri="{BB962C8B-B14F-4D97-AF65-F5344CB8AC3E}">
        <p14:creationId xmlns:p14="http://schemas.microsoft.com/office/powerpoint/2010/main" val="19845605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38324" rtl="0" eaLnBrk="1" latinLnBrk="0" hangingPunct="1">
        <a:lnSpc>
          <a:spcPct val="90000"/>
        </a:lnSpc>
        <a:spcBef>
          <a:spcPct val="0"/>
        </a:spcBef>
        <a:buNone/>
        <a:defRPr sz="10289" kern="1200">
          <a:solidFill>
            <a:schemeClr val="tx1"/>
          </a:solidFill>
          <a:latin typeface="+mj-lt"/>
          <a:ea typeface="+mj-ea"/>
          <a:cs typeface="+mj-cs"/>
        </a:defRPr>
      </a:lvl1pPr>
    </p:titleStyle>
    <p:bodyStyle>
      <a:lvl1pPr marL="534581" indent="-534581" algn="l" defTabSz="2138324" rtl="0" eaLnBrk="1" latinLnBrk="0" hangingPunct="1">
        <a:lnSpc>
          <a:spcPct val="90000"/>
        </a:lnSpc>
        <a:spcBef>
          <a:spcPts val="2339"/>
        </a:spcBef>
        <a:buFont typeface="Arial" panose="020B0604020202020204" pitchFamily="34" charset="0"/>
        <a:buChar char="•"/>
        <a:defRPr sz="6548" kern="1200">
          <a:solidFill>
            <a:schemeClr val="tx1"/>
          </a:solidFill>
          <a:latin typeface="+mn-lt"/>
          <a:ea typeface="+mn-ea"/>
          <a:cs typeface="+mn-cs"/>
        </a:defRPr>
      </a:lvl1pPr>
      <a:lvl2pPr marL="1603743" indent="-534581" algn="l" defTabSz="2138324" rtl="0" eaLnBrk="1" latinLnBrk="0" hangingPunct="1">
        <a:lnSpc>
          <a:spcPct val="90000"/>
        </a:lnSpc>
        <a:spcBef>
          <a:spcPts val="1169"/>
        </a:spcBef>
        <a:buFont typeface="Arial" panose="020B0604020202020204" pitchFamily="34" charset="0"/>
        <a:buChar char="•"/>
        <a:defRPr sz="5612" kern="1200">
          <a:solidFill>
            <a:schemeClr val="tx1"/>
          </a:solidFill>
          <a:latin typeface="+mn-lt"/>
          <a:ea typeface="+mn-ea"/>
          <a:cs typeface="+mn-cs"/>
        </a:defRPr>
      </a:lvl2pPr>
      <a:lvl3pPr marL="2672906" indent="-534581" algn="l" defTabSz="2138324" rtl="0" eaLnBrk="1" latinLnBrk="0" hangingPunct="1">
        <a:lnSpc>
          <a:spcPct val="90000"/>
        </a:lnSpc>
        <a:spcBef>
          <a:spcPts val="1169"/>
        </a:spcBef>
        <a:buFont typeface="Arial" panose="020B0604020202020204" pitchFamily="34" charset="0"/>
        <a:buChar char="•"/>
        <a:defRPr sz="4677" kern="1200">
          <a:solidFill>
            <a:schemeClr val="tx1"/>
          </a:solidFill>
          <a:latin typeface="+mn-lt"/>
          <a:ea typeface="+mn-ea"/>
          <a:cs typeface="+mn-cs"/>
        </a:defRPr>
      </a:lvl3pPr>
      <a:lvl4pPr marL="3742068"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4pPr>
      <a:lvl5pPr marL="4811230"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5pPr>
      <a:lvl6pPr marL="5880392"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6pPr>
      <a:lvl7pPr marL="6949554"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7pPr>
      <a:lvl8pPr marL="8018717"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8pPr>
      <a:lvl9pPr marL="9087879"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9pPr>
    </p:bodyStyle>
    <p:otherStyle>
      <a:defPPr>
        <a:defRPr lang="en-US"/>
      </a:defPPr>
      <a:lvl1pPr marL="0" algn="l" defTabSz="2138324" rtl="0" eaLnBrk="1" latinLnBrk="0" hangingPunct="1">
        <a:defRPr sz="4209" kern="1200">
          <a:solidFill>
            <a:schemeClr val="tx1"/>
          </a:solidFill>
          <a:latin typeface="+mn-lt"/>
          <a:ea typeface="+mn-ea"/>
          <a:cs typeface="+mn-cs"/>
        </a:defRPr>
      </a:lvl1pPr>
      <a:lvl2pPr marL="1069162" algn="l" defTabSz="2138324" rtl="0" eaLnBrk="1" latinLnBrk="0" hangingPunct="1">
        <a:defRPr sz="4209" kern="1200">
          <a:solidFill>
            <a:schemeClr val="tx1"/>
          </a:solidFill>
          <a:latin typeface="+mn-lt"/>
          <a:ea typeface="+mn-ea"/>
          <a:cs typeface="+mn-cs"/>
        </a:defRPr>
      </a:lvl2pPr>
      <a:lvl3pPr marL="2138324" algn="l" defTabSz="2138324" rtl="0" eaLnBrk="1" latinLnBrk="0" hangingPunct="1">
        <a:defRPr sz="4209" kern="1200">
          <a:solidFill>
            <a:schemeClr val="tx1"/>
          </a:solidFill>
          <a:latin typeface="+mn-lt"/>
          <a:ea typeface="+mn-ea"/>
          <a:cs typeface="+mn-cs"/>
        </a:defRPr>
      </a:lvl3pPr>
      <a:lvl4pPr marL="3207487" algn="l" defTabSz="2138324" rtl="0" eaLnBrk="1" latinLnBrk="0" hangingPunct="1">
        <a:defRPr sz="4209" kern="1200">
          <a:solidFill>
            <a:schemeClr val="tx1"/>
          </a:solidFill>
          <a:latin typeface="+mn-lt"/>
          <a:ea typeface="+mn-ea"/>
          <a:cs typeface="+mn-cs"/>
        </a:defRPr>
      </a:lvl4pPr>
      <a:lvl5pPr marL="4276649" algn="l" defTabSz="2138324" rtl="0" eaLnBrk="1" latinLnBrk="0" hangingPunct="1">
        <a:defRPr sz="4209" kern="1200">
          <a:solidFill>
            <a:schemeClr val="tx1"/>
          </a:solidFill>
          <a:latin typeface="+mn-lt"/>
          <a:ea typeface="+mn-ea"/>
          <a:cs typeface="+mn-cs"/>
        </a:defRPr>
      </a:lvl5pPr>
      <a:lvl6pPr marL="5345811" algn="l" defTabSz="2138324" rtl="0" eaLnBrk="1" latinLnBrk="0" hangingPunct="1">
        <a:defRPr sz="4209" kern="1200">
          <a:solidFill>
            <a:schemeClr val="tx1"/>
          </a:solidFill>
          <a:latin typeface="+mn-lt"/>
          <a:ea typeface="+mn-ea"/>
          <a:cs typeface="+mn-cs"/>
        </a:defRPr>
      </a:lvl6pPr>
      <a:lvl7pPr marL="6414973" algn="l" defTabSz="2138324" rtl="0" eaLnBrk="1" latinLnBrk="0" hangingPunct="1">
        <a:defRPr sz="4209" kern="1200">
          <a:solidFill>
            <a:schemeClr val="tx1"/>
          </a:solidFill>
          <a:latin typeface="+mn-lt"/>
          <a:ea typeface="+mn-ea"/>
          <a:cs typeface="+mn-cs"/>
        </a:defRPr>
      </a:lvl7pPr>
      <a:lvl8pPr marL="7484135" algn="l" defTabSz="2138324" rtl="0" eaLnBrk="1" latinLnBrk="0" hangingPunct="1">
        <a:defRPr sz="4209" kern="1200">
          <a:solidFill>
            <a:schemeClr val="tx1"/>
          </a:solidFill>
          <a:latin typeface="+mn-lt"/>
          <a:ea typeface="+mn-ea"/>
          <a:cs typeface="+mn-cs"/>
        </a:defRPr>
      </a:lvl8pPr>
      <a:lvl9pPr marL="8553298" algn="l" defTabSz="2138324" rtl="0" eaLnBrk="1" latinLnBrk="0" hangingPunct="1">
        <a:defRPr sz="420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3.svg"/><Relationship Id="rId13" Type="http://schemas.openxmlformats.org/officeDocument/2006/relationships/image" Target="../media/image8.svg"/><Relationship Id="rId3" Type="http://schemas.openxmlformats.org/officeDocument/2006/relationships/image" Target="../media/image9.png"/><Relationship Id="rId7" Type="http://schemas.openxmlformats.org/officeDocument/2006/relationships/image" Target="../media/image2.svg"/><Relationship Id="rId12"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6.svg"/><Relationship Id="rId5" Type="http://schemas.openxmlformats.org/officeDocument/2006/relationships/image" Target="../media/image11.png"/><Relationship Id="rId10" Type="http://schemas.openxmlformats.org/officeDocument/2006/relationships/image" Target="../media/image5.svg"/><Relationship Id="rId4" Type="http://schemas.openxmlformats.org/officeDocument/2006/relationships/image" Target="../media/image10.png"/><Relationship Id="rId9"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BC6F1-7E60-1EAE-DDC0-B67C86720CC1}"/>
            </a:ext>
          </a:extLst>
        </p:cNvPr>
        <p:cNvGrpSpPr/>
        <p:nvPr/>
      </p:nvGrpSpPr>
      <p:grpSpPr>
        <a:xfrm>
          <a:off x="0" y="0"/>
          <a:ext cx="0" cy="0"/>
          <a:chOff x="0" y="0"/>
          <a:chExt cx="0" cy="0"/>
        </a:xfrm>
      </p:grpSpPr>
      <p:sp>
        <p:nvSpPr>
          <p:cNvPr id="49" name="Rectangle 48">
            <a:extLst>
              <a:ext uri="{FF2B5EF4-FFF2-40B4-BE49-F238E27FC236}">
                <a16:creationId xmlns:a16="http://schemas.microsoft.com/office/drawing/2014/main" id="{474B3745-842E-79B7-67F5-922304B28A3E}"/>
              </a:ext>
            </a:extLst>
          </p:cNvPr>
          <p:cNvSpPr/>
          <p:nvPr/>
        </p:nvSpPr>
        <p:spPr>
          <a:xfrm>
            <a:off x="0" y="26392680"/>
            <a:ext cx="21383625" cy="3898290"/>
          </a:xfrm>
          <a:prstGeom prst="rect">
            <a:avLst/>
          </a:prstGeom>
          <a:solidFill>
            <a:srgbClr val="ECE0C7">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A"/>
          </a:p>
        </p:txBody>
      </p:sp>
      <p:sp>
        <p:nvSpPr>
          <p:cNvPr id="4" name="Rectangle 3">
            <a:extLst>
              <a:ext uri="{FF2B5EF4-FFF2-40B4-BE49-F238E27FC236}">
                <a16:creationId xmlns:a16="http://schemas.microsoft.com/office/drawing/2014/main" id="{BE9D4B0A-1032-710D-2DAD-A9803BC79CD8}"/>
              </a:ext>
            </a:extLst>
          </p:cNvPr>
          <p:cNvSpPr/>
          <p:nvPr/>
        </p:nvSpPr>
        <p:spPr>
          <a:xfrm>
            <a:off x="0" y="0"/>
            <a:ext cx="21383625" cy="5428600"/>
          </a:xfrm>
          <a:prstGeom prst="rect">
            <a:avLst/>
          </a:prstGeom>
          <a:solidFill>
            <a:srgbClr val="115F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A"/>
          </a:p>
        </p:txBody>
      </p:sp>
      <p:sp>
        <p:nvSpPr>
          <p:cNvPr id="10" name="TextBox 9">
            <a:extLst>
              <a:ext uri="{FF2B5EF4-FFF2-40B4-BE49-F238E27FC236}">
                <a16:creationId xmlns:a16="http://schemas.microsoft.com/office/drawing/2014/main" id="{2EE083B2-7660-D172-89D6-01FC87F63EA0}"/>
              </a:ext>
            </a:extLst>
          </p:cNvPr>
          <p:cNvSpPr txBox="1"/>
          <p:nvPr/>
        </p:nvSpPr>
        <p:spPr>
          <a:xfrm>
            <a:off x="753036" y="695812"/>
            <a:ext cx="12916553" cy="1938992"/>
          </a:xfrm>
          <a:prstGeom prst="rect">
            <a:avLst/>
          </a:prstGeom>
          <a:noFill/>
        </p:spPr>
        <p:txBody>
          <a:bodyPr wrap="square" rtlCol="0">
            <a:spAutoFit/>
          </a:bodyPr>
          <a:lstStyle/>
          <a:p>
            <a:r>
              <a:rPr lang="en-US" sz="6000" b="1" dirty="0">
                <a:solidFill>
                  <a:schemeClr val="bg1"/>
                </a:solidFill>
                <a:latin typeface="Arial" panose="020B0604020202020204" pitchFamily="34" charset="0"/>
                <a:cs typeface="Arial" panose="020B0604020202020204" pitchFamily="34" charset="0"/>
              </a:rPr>
              <a:t>AI-based Clinical Decision Support System for Heart Patients</a:t>
            </a:r>
            <a:endParaRPr lang="en-SA" sz="6000" b="1" dirty="0">
              <a:solidFill>
                <a:schemeClr val="bg1"/>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A0C8E28E-BCB4-3954-7BC5-2603B2DC3398}"/>
              </a:ext>
            </a:extLst>
          </p:cNvPr>
          <p:cNvPicPr>
            <a:picLocks noChangeAspect="1"/>
          </p:cNvPicPr>
          <p:nvPr/>
        </p:nvPicPr>
        <p:blipFill>
          <a:blip r:embed="rId2"/>
          <a:srcRect l="11213" t="33761" r="16422" b="33747"/>
          <a:stretch>
            <a:fillRect/>
          </a:stretch>
        </p:blipFill>
        <p:spPr>
          <a:xfrm>
            <a:off x="17256302" y="915988"/>
            <a:ext cx="3374287" cy="540000"/>
          </a:xfrm>
          <a:prstGeom prst="rect">
            <a:avLst/>
          </a:prstGeom>
        </p:spPr>
      </p:pic>
      <p:sp>
        <p:nvSpPr>
          <p:cNvPr id="15" name="TextBox 14">
            <a:extLst>
              <a:ext uri="{FF2B5EF4-FFF2-40B4-BE49-F238E27FC236}">
                <a16:creationId xmlns:a16="http://schemas.microsoft.com/office/drawing/2014/main" id="{D93079A2-AEE1-1FB3-7404-62BFC41420D5}"/>
              </a:ext>
            </a:extLst>
          </p:cNvPr>
          <p:cNvSpPr txBox="1"/>
          <p:nvPr/>
        </p:nvSpPr>
        <p:spPr>
          <a:xfrm>
            <a:off x="790575" y="4076682"/>
            <a:ext cx="12916553"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Minhajul Islam Ukil and Mousa </a:t>
            </a:r>
            <a:r>
              <a:rPr lang="en-US" sz="2400" dirty="0" err="1">
                <a:solidFill>
                  <a:schemeClr val="bg1"/>
                </a:solidFill>
                <a:latin typeface="Arial" panose="020B0604020202020204" pitchFamily="34" charset="0"/>
                <a:cs typeface="Arial" panose="020B0604020202020204" pitchFamily="34" charset="0"/>
              </a:rPr>
              <a:t>Albashrawi</a:t>
            </a:r>
            <a:endParaRPr lang="en-SA" sz="2400" dirty="0">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B3015BE3-B42E-2178-561E-E057AFFE9F5D}"/>
              </a:ext>
            </a:extLst>
          </p:cNvPr>
          <p:cNvSpPr txBox="1"/>
          <p:nvPr/>
        </p:nvSpPr>
        <p:spPr>
          <a:xfrm>
            <a:off x="790576" y="4636751"/>
            <a:ext cx="9324974"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Interdisciplinary Research Center for Finance and Digital Economy,</a:t>
            </a:r>
            <a:endParaRPr lang="en-SA" sz="2400" dirty="0">
              <a:solidFill>
                <a:schemeClr val="bg1"/>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2412E0B7-CCAC-6644-9468-579F855CC71A}"/>
              </a:ext>
            </a:extLst>
          </p:cNvPr>
          <p:cNvSpPr txBox="1"/>
          <p:nvPr/>
        </p:nvSpPr>
        <p:spPr>
          <a:xfrm>
            <a:off x="753037" y="6138844"/>
            <a:ext cx="2510420" cy="630942"/>
          </a:xfrm>
          <a:prstGeom prst="rect">
            <a:avLst/>
          </a:prstGeom>
          <a:noFill/>
          <a:ln>
            <a:noFill/>
          </a:ln>
        </p:spPr>
        <p:txBody>
          <a:bodyPr wrap="square" rtlCol="0">
            <a:spAutoFit/>
          </a:bodyPr>
          <a:lstStyle/>
          <a:p>
            <a:r>
              <a:rPr lang="en-US" sz="3500" b="1" dirty="0">
                <a:solidFill>
                  <a:srgbClr val="009767"/>
                </a:solidFill>
                <a:latin typeface="Arial" panose="020B0604020202020204" pitchFamily="34" charset="0"/>
                <a:cs typeface="Arial" panose="020B0604020202020204" pitchFamily="34" charset="0"/>
              </a:rPr>
              <a:t>Abstract</a:t>
            </a:r>
            <a:endParaRPr lang="en-SA" sz="3500" b="1" dirty="0">
              <a:solidFill>
                <a:srgbClr val="009767"/>
              </a:solidFill>
            </a:endParaRPr>
          </a:p>
        </p:txBody>
      </p:sp>
      <p:sp>
        <p:nvSpPr>
          <p:cNvPr id="23" name="TextBox 22">
            <a:extLst>
              <a:ext uri="{FF2B5EF4-FFF2-40B4-BE49-F238E27FC236}">
                <a16:creationId xmlns:a16="http://schemas.microsoft.com/office/drawing/2014/main" id="{F2B83889-5372-B8D1-7047-68A9F1172E71}"/>
              </a:ext>
            </a:extLst>
          </p:cNvPr>
          <p:cNvSpPr txBox="1"/>
          <p:nvPr/>
        </p:nvSpPr>
        <p:spPr>
          <a:xfrm>
            <a:off x="10957575" y="19651091"/>
            <a:ext cx="9058228" cy="1169551"/>
          </a:xfrm>
          <a:prstGeom prst="rect">
            <a:avLst/>
          </a:prstGeom>
          <a:noFill/>
          <a:ln>
            <a:noFill/>
          </a:ln>
        </p:spPr>
        <p:txBody>
          <a:bodyPr wrap="square" rtlCol="0">
            <a:spAutoFit/>
          </a:bodyPr>
          <a:lstStyle/>
          <a:p>
            <a:r>
              <a:rPr lang="en-US" sz="3500" b="1" dirty="0">
                <a:solidFill>
                  <a:srgbClr val="009767"/>
                </a:solidFill>
                <a:latin typeface="Arial" panose="020B0604020202020204" pitchFamily="34" charset="0"/>
                <a:cs typeface="Arial" panose="020B0604020202020204" pitchFamily="34" charset="0"/>
              </a:rPr>
              <a:t>Benefits, Challenges and Ethical Considerations</a:t>
            </a:r>
            <a:endParaRPr lang="en-SA" sz="3500" b="1" dirty="0">
              <a:solidFill>
                <a:srgbClr val="009767"/>
              </a:solidFill>
            </a:endParaRPr>
          </a:p>
        </p:txBody>
      </p:sp>
      <p:sp>
        <p:nvSpPr>
          <p:cNvPr id="24" name="TextBox 23">
            <a:extLst>
              <a:ext uri="{FF2B5EF4-FFF2-40B4-BE49-F238E27FC236}">
                <a16:creationId xmlns:a16="http://schemas.microsoft.com/office/drawing/2014/main" id="{51749AF5-E055-F56E-1F1B-E57CD3035A59}"/>
              </a:ext>
            </a:extLst>
          </p:cNvPr>
          <p:cNvSpPr txBox="1"/>
          <p:nvPr/>
        </p:nvSpPr>
        <p:spPr>
          <a:xfrm>
            <a:off x="10984784" y="6138844"/>
            <a:ext cx="7075565" cy="630942"/>
          </a:xfrm>
          <a:prstGeom prst="rect">
            <a:avLst/>
          </a:prstGeom>
          <a:noFill/>
          <a:ln>
            <a:noFill/>
          </a:ln>
        </p:spPr>
        <p:txBody>
          <a:bodyPr wrap="square" rtlCol="0">
            <a:spAutoFit/>
          </a:bodyPr>
          <a:lstStyle/>
          <a:p>
            <a:r>
              <a:rPr lang="en-US" sz="3500" b="1" dirty="0">
                <a:solidFill>
                  <a:srgbClr val="009767"/>
                </a:solidFill>
                <a:latin typeface="Arial" panose="020B0604020202020204" pitchFamily="34" charset="0"/>
                <a:cs typeface="Arial" panose="020B0604020202020204" pitchFamily="34" charset="0"/>
              </a:rPr>
              <a:t>Conclusion and Contributions</a:t>
            </a:r>
            <a:endParaRPr lang="en-SA" sz="3500" b="1" dirty="0">
              <a:solidFill>
                <a:srgbClr val="009767"/>
              </a:solidFill>
            </a:endParaRPr>
          </a:p>
        </p:txBody>
      </p:sp>
      <p:sp>
        <p:nvSpPr>
          <p:cNvPr id="25" name="TextBox 24">
            <a:extLst>
              <a:ext uri="{FF2B5EF4-FFF2-40B4-BE49-F238E27FC236}">
                <a16:creationId xmlns:a16="http://schemas.microsoft.com/office/drawing/2014/main" id="{3A341F94-63ED-1760-0591-65721157CB89}"/>
              </a:ext>
            </a:extLst>
          </p:cNvPr>
          <p:cNvSpPr txBox="1"/>
          <p:nvPr/>
        </p:nvSpPr>
        <p:spPr>
          <a:xfrm>
            <a:off x="753036" y="10995612"/>
            <a:ext cx="9581333" cy="630942"/>
          </a:xfrm>
          <a:prstGeom prst="rect">
            <a:avLst/>
          </a:prstGeom>
          <a:noFill/>
          <a:ln>
            <a:noFill/>
          </a:ln>
        </p:spPr>
        <p:txBody>
          <a:bodyPr wrap="square" rtlCol="0">
            <a:spAutoFit/>
          </a:bodyPr>
          <a:lstStyle/>
          <a:p>
            <a:r>
              <a:rPr lang="en-US" sz="3500" b="1" dirty="0">
                <a:solidFill>
                  <a:srgbClr val="009767"/>
                </a:solidFill>
                <a:latin typeface="Arial" panose="020B0604020202020204" pitchFamily="34" charset="0"/>
                <a:cs typeface="Arial" panose="020B0604020202020204" pitchFamily="34" charset="0"/>
              </a:rPr>
              <a:t>Introduction</a:t>
            </a:r>
            <a:endParaRPr lang="en-SA" sz="3500" b="1" dirty="0">
              <a:solidFill>
                <a:srgbClr val="009767"/>
              </a:solidFill>
            </a:endParaRPr>
          </a:p>
        </p:txBody>
      </p:sp>
      <p:sp>
        <p:nvSpPr>
          <p:cNvPr id="26" name="TextBox 25">
            <a:extLst>
              <a:ext uri="{FF2B5EF4-FFF2-40B4-BE49-F238E27FC236}">
                <a16:creationId xmlns:a16="http://schemas.microsoft.com/office/drawing/2014/main" id="{F2EF1D5C-A4F3-59C7-EA39-D6B2262009F9}"/>
              </a:ext>
            </a:extLst>
          </p:cNvPr>
          <p:cNvSpPr txBox="1"/>
          <p:nvPr/>
        </p:nvSpPr>
        <p:spPr>
          <a:xfrm>
            <a:off x="753036" y="6817691"/>
            <a:ext cx="9058228" cy="4154984"/>
          </a:xfrm>
          <a:prstGeom prst="rect">
            <a:avLst/>
          </a:prstGeom>
          <a:noFill/>
          <a:ln>
            <a:noFill/>
          </a:ln>
        </p:spPr>
        <p:txBody>
          <a:bodyPr wrap="square" rtlCol="0">
            <a:spAutoFit/>
          </a:bodyPr>
          <a:lstStyle/>
          <a:p>
            <a:pPr algn="just"/>
            <a:r>
              <a:rPr lang="en-US" sz="2200" dirty="0">
                <a:latin typeface="Arial" panose="020B0604020202020204" pitchFamily="34" charset="0"/>
                <a:cs typeface="Arial" panose="020B0604020202020204" pitchFamily="34" charset="0"/>
              </a:rPr>
              <a:t>This study introduces an AI-based Clinical Decision Support System</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(CDSS) for heart patients to help patients and healthcare providers</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diagnose, treat, and manage heart diseases. The proposed system uses real- time wearable and IoT data, machine learning algorithms, and natural</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language processing to give individualized care and evidence-based</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treatment suggestions. Data input, AI processing, warning and suggestion</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interfaces, and clinical decision interfaces are system components. Using</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real</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time patient data and medical literature, the system can increase</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diagnosis accuracy, intervention time, and patient outcomes. This research</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also discusses challenges such</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as user acceptability, data protection, and</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smooth integration into healthcare operations.</a:t>
            </a:r>
            <a:endParaRPr lang="en-SA" sz="2200" dirty="0"/>
          </a:p>
        </p:txBody>
      </p:sp>
      <p:sp>
        <p:nvSpPr>
          <p:cNvPr id="27" name="TextBox 26">
            <a:extLst>
              <a:ext uri="{FF2B5EF4-FFF2-40B4-BE49-F238E27FC236}">
                <a16:creationId xmlns:a16="http://schemas.microsoft.com/office/drawing/2014/main" id="{EB6AE326-5808-4936-1DA6-795946224F94}"/>
              </a:ext>
            </a:extLst>
          </p:cNvPr>
          <p:cNvSpPr txBox="1"/>
          <p:nvPr/>
        </p:nvSpPr>
        <p:spPr>
          <a:xfrm>
            <a:off x="753036" y="11631085"/>
            <a:ext cx="9058228" cy="4154984"/>
          </a:xfrm>
          <a:prstGeom prst="rect">
            <a:avLst/>
          </a:prstGeom>
          <a:noFill/>
          <a:ln>
            <a:noFill/>
          </a:ln>
        </p:spPr>
        <p:txBody>
          <a:bodyPr wrap="square" rtlCol="0">
            <a:spAutoFit/>
          </a:bodyPr>
          <a:lstStyle/>
          <a:p>
            <a:pPr algn="just"/>
            <a:r>
              <a:rPr lang="en-US" sz="2200" dirty="0">
                <a:latin typeface="Arial" panose="020B0604020202020204" pitchFamily="34" charset="0"/>
                <a:cs typeface="Arial" panose="020B0604020202020204" pitchFamily="34" charset="0"/>
              </a:rPr>
              <a:t>This study introduces an AI-based Clinical Decision Support System</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(CDSS) for heart patients to help patients and healthcare providers</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diagnose, treat, and manage heart diseases. The proposed system uses real- time wearable and IoT data, machine learning algorithms, and natural</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language processing to give individualized care and evidence-based</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treatment suggestions. Data input, AI processing, warning and suggestion</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interfaces, and clinical decision interfaces are system components. Using</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real</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time patient data and medical literature, the system can increase</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diagnosis accuracy, intervention time, and patient outcomes. This research</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also discusses challenges such</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as user acceptability, data protection, and</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smooth integration into healthcare operations.</a:t>
            </a:r>
            <a:endParaRPr lang="en-SA" sz="2200" dirty="0"/>
          </a:p>
        </p:txBody>
      </p:sp>
      <p:sp>
        <p:nvSpPr>
          <p:cNvPr id="28" name="TextBox 27">
            <a:extLst>
              <a:ext uri="{FF2B5EF4-FFF2-40B4-BE49-F238E27FC236}">
                <a16:creationId xmlns:a16="http://schemas.microsoft.com/office/drawing/2014/main" id="{4427412F-C2B8-A53E-DE0B-8EF3C09AEDE0}"/>
              </a:ext>
            </a:extLst>
          </p:cNvPr>
          <p:cNvSpPr txBox="1"/>
          <p:nvPr/>
        </p:nvSpPr>
        <p:spPr>
          <a:xfrm>
            <a:off x="777750" y="15920569"/>
            <a:ext cx="9581333" cy="630942"/>
          </a:xfrm>
          <a:prstGeom prst="rect">
            <a:avLst/>
          </a:prstGeom>
          <a:noFill/>
          <a:ln>
            <a:noFill/>
          </a:ln>
        </p:spPr>
        <p:txBody>
          <a:bodyPr wrap="square" rtlCol="0">
            <a:spAutoFit/>
          </a:bodyPr>
          <a:lstStyle/>
          <a:p>
            <a:r>
              <a:rPr lang="en-US" sz="3500" b="1" dirty="0">
                <a:solidFill>
                  <a:srgbClr val="009767"/>
                </a:solidFill>
                <a:latin typeface="Arial" panose="020B0604020202020204" pitchFamily="34" charset="0"/>
                <a:cs typeface="Arial" panose="020B0604020202020204" pitchFamily="34" charset="0"/>
              </a:rPr>
              <a:t>Architecture</a:t>
            </a:r>
            <a:endParaRPr lang="en-SA" sz="3500" b="1" dirty="0">
              <a:solidFill>
                <a:srgbClr val="009767"/>
              </a:solidFill>
            </a:endParaRPr>
          </a:p>
        </p:txBody>
      </p:sp>
      <p:sp>
        <p:nvSpPr>
          <p:cNvPr id="29" name="TextBox 28">
            <a:extLst>
              <a:ext uri="{FF2B5EF4-FFF2-40B4-BE49-F238E27FC236}">
                <a16:creationId xmlns:a16="http://schemas.microsoft.com/office/drawing/2014/main" id="{D7A84375-92B7-62A4-96F8-898384A20B1B}"/>
              </a:ext>
            </a:extLst>
          </p:cNvPr>
          <p:cNvSpPr txBox="1"/>
          <p:nvPr/>
        </p:nvSpPr>
        <p:spPr>
          <a:xfrm>
            <a:off x="777750" y="16562799"/>
            <a:ext cx="9058228" cy="4154984"/>
          </a:xfrm>
          <a:prstGeom prst="rect">
            <a:avLst/>
          </a:prstGeom>
          <a:noFill/>
          <a:ln>
            <a:noFill/>
          </a:ln>
        </p:spPr>
        <p:txBody>
          <a:bodyPr wrap="square" rtlCol="0">
            <a:spAutoFit/>
          </a:bodyPr>
          <a:lstStyle/>
          <a:p>
            <a:pPr algn="just"/>
            <a:r>
              <a:rPr lang="en-US" sz="2200" dirty="0">
                <a:latin typeface="Arial" panose="020B0604020202020204" pitchFamily="34" charset="0"/>
                <a:cs typeface="Arial" panose="020B0604020202020204" pitchFamily="34" charset="0"/>
              </a:rPr>
              <a:t>This study introduces an AI-based Clinical Decision Support System</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(CDSS) for heart patients to help patients and healthcare providers</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diagnose, treat, and manage heart diseases. The proposed system uses real- time wearable and IoT data, machine learning algorithms, and natural</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language processing to give individualized care and evidence-based</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treatment suggestions. Data input, AI processing, warning and suggestion</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interfaces, and clinical decision interfaces are system components. Using</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real</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time patient data and medical literature, the system can increase</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diagnosis accuracy, intervention time, and patient outcomes. This research</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also discusses challenges such</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as user acceptability, data protection, and</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smooth integration into healthcare operations.</a:t>
            </a:r>
            <a:endParaRPr lang="en-SA" sz="2200" dirty="0"/>
          </a:p>
        </p:txBody>
      </p:sp>
      <p:sp>
        <p:nvSpPr>
          <p:cNvPr id="30" name="TextBox 29">
            <a:extLst>
              <a:ext uri="{FF2B5EF4-FFF2-40B4-BE49-F238E27FC236}">
                <a16:creationId xmlns:a16="http://schemas.microsoft.com/office/drawing/2014/main" id="{CD00325D-4969-4D05-AD8B-7817F8CBA80F}"/>
              </a:ext>
            </a:extLst>
          </p:cNvPr>
          <p:cNvSpPr txBox="1"/>
          <p:nvPr/>
        </p:nvSpPr>
        <p:spPr>
          <a:xfrm>
            <a:off x="753036" y="20860486"/>
            <a:ext cx="1923257" cy="630942"/>
          </a:xfrm>
          <a:prstGeom prst="rect">
            <a:avLst/>
          </a:prstGeom>
          <a:noFill/>
          <a:ln>
            <a:noFill/>
          </a:ln>
        </p:spPr>
        <p:txBody>
          <a:bodyPr wrap="square" rtlCol="0">
            <a:spAutoFit/>
          </a:bodyPr>
          <a:lstStyle/>
          <a:p>
            <a:r>
              <a:rPr lang="en-US" sz="3500" b="1" dirty="0">
                <a:solidFill>
                  <a:srgbClr val="009767"/>
                </a:solidFill>
                <a:latin typeface="Arial" panose="020B0604020202020204" pitchFamily="34" charset="0"/>
                <a:cs typeface="Arial" panose="020B0604020202020204" pitchFamily="34" charset="0"/>
              </a:rPr>
              <a:t>Method</a:t>
            </a:r>
            <a:endParaRPr lang="en-SA" sz="3500" b="1" dirty="0">
              <a:solidFill>
                <a:srgbClr val="009767"/>
              </a:solidFill>
            </a:endParaRPr>
          </a:p>
        </p:txBody>
      </p:sp>
      <p:sp>
        <p:nvSpPr>
          <p:cNvPr id="31" name="TextBox 30">
            <a:extLst>
              <a:ext uri="{FF2B5EF4-FFF2-40B4-BE49-F238E27FC236}">
                <a16:creationId xmlns:a16="http://schemas.microsoft.com/office/drawing/2014/main" id="{8703A331-DCDE-EBBD-48C5-529093CF3DB2}"/>
              </a:ext>
            </a:extLst>
          </p:cNvPr>
          <p:cNvSpPr txBox="1"/>
          <p:nvPr/>
        </p:nvSpPr>
        <p:spPr>
          <a:xfrm>
            <a:off x="753036" y="21538748"/>
            <a:ext cx="9058228" cy="4154984"/>
          </a:xfrm>
          <a:prstGeom prst="rect">
            <a:avLst/>
          </a:prstGeom>
          <a:noFill/>
          <a:ln>
            <a:noFill/>
          </a:ln>
        </p:spPr>
        <p:txBody>
          <a:bodyPr wrap="square" rtlCol="0">
            <a:spAutoFit/>
          </a:bodyPr>
          <a:lstStyle/>
          <a:p>
            <a:pPr algn="just"/>
            <a:r>
              <a:rPr lang="en-US" sz="2200" dirty="0">
                <a:latin typeface="Arial" panose="020B0604020202020204" pitchFamily="34" charset="0"/>
                <a:cs typeface="Arial" panose="020B0604020202020204" pitchFamily="34" charset="0"/>
              </a:rPr>
              <a:t>This study introduces an AI-based Clinical Decision Support System</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(CDSS) for heart patients to help patients and healthcare providers</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diagnose, treat, and manage heart diseases. The proposed system uses real- time wearable and IoT data, machine learning algorithms, and natural</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language processing to give individualized care and evidence-based</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treatment suggestions. Data input, AI processing, warning and suggestion</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interfaces, and clinical decision interfaces are system components. Using</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real</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time patient data and medical literature, the system can increase</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diagnosis accuracy, intervention time, and patient outcomes. This research</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also discusses challenges such</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as user acceptability, data protection, and</a:t>
            </a:r>
            <a:r>
              <a:rPr lang="ar-SA"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smooth integration into healthcare operations.</a:t>
            </a:r>
            <a:endParaRPr lang="en-SA" sz="2200" dirty="0"/>
          </a:p>
        </p:txBody>
      </p:sp>
      <p:sp>
        <p:nvSpPr>
          <p:cNvPr id="32" name="TextBox 31">
            <a:extLst>
              <a:ext uri="{FF2B5EF4-FFF2-40B4-BE49-F238E27FC236}">
                <a16:creationId xmlns:a16="http://schemas.microsoft.com/office/drawing/2014/main" id="{67645FD4-E113-8DAC-F157-77DB71D372FB}"/>
              </a:ext>
            </a:extLst>
          </p:cNvPr>
          <p:cNvSpPr txBox="1"/>
          <p:nvPr/>
        </p:nvSpPr>
        <p:spPr>
          <a:xfrm>
            <a:off x="10957575" y="20835368"/>
            <a:ext cx="9071057" cy="4154984"/>
          </a:xfrm>
          <a:prstGeom prst="rect">
            <a:avLst/>
          </a:prstGeom>
          <a:noFill/>
          <a:ln>
            <a:noFill/>
          </a:ln>
        </p:spPr>
        <p:txBody>
          <a:bodyPr wrap="square" rtlCol="0">
            <a:spAutoFit/>
          </a:bodyPr>
          <a:lstStyle/>
          <a:p>
            <a:pPr algn="just"/>
            <a:r>
              <a:rPr lang="en-US" sz="2200" dirty="0">
                <a:latin typeface="Arial" panose="020B0604020202020204" pitchFamily="34" charset="0"/>
                <a:cs typeface="Arial" panose="020B0604020202020204" pitchFamily="34" charset="0"/>
              </a:rPr>
              <a:t>Implementing the proposed AI-based CDSS offers numerous benefits, including improved diagnostic accuracy, </a:t>
            </a:r>
            <a:r>
              <a:rPr lang="en-US" sz="2200" dirty="0" err="1">
                <a:latin typeface="Arial" panose="020B0604020202020204" pitchFamily="34" charset="0"/>
                <a:cs typeface="Arial" panose="020B0604020202020204" pitchFamily="34" charset="0"/>
              </a:rPr>
              <a:t>personalised</a:t>
            </a:r>
            <a:r>
              <a:rPr lang="en-US" sz="2200" dirty="0">
                <a:latin typeface="Arial" panose="020B0604020202020204" pitchFamily="34" charset="0"/>
                <a:cs typeface="Arial" panose="020B0604020202020204" pitchFamily="34" charset="0"/>
              </a:rPr>
              <a:t> care, enhanced efficiency, better patient outcomes and cost reduction. The system can be deployed as a web-based or mobile application, increasing its accessibility and ease of use. Despite its potential, the proposed AI-based CDSS might face several challenges, such as building user trust and acceptance, managing potential errors, and addressing ethical concerns related to data privacy and algorithm bias. Another potential challenge could be to integrate the system with clinical workflow. For successful adoption, the CDSS must seamlessly integrate into existing clinical workflows without interrupting the care process. This requires careful design and collaboration with healthcare providers.</a:t>
            </a:r>
            <a:endParaRPr lang="en-SA" sz="2200" dirty="0"/>
          </a:p>
        </p:txBody>
      </p:sp>
      <p:sp>
        <p:nvSpPr>
          <p:cNvPr id="33" name="TextBox 32">
            <a:extLst>
              <a:ext uri="{FF2B5EF4-FFF2-40B4-BE49-F238E27FC236}">
                <a16:creationId xmlns:a16="http://schemas.microsoft.com/office/drawing/2014/main" id="{F6CD61D3-B1C6-0A04-43C7-5E3599641AC4}"/>
              </a:ext>
            </a:extLst>
          </p:cNvPr>
          <p:cNvSpPr txBox="1"/>
          <p:nvPr/>
        </p:nvSpPr>
        <p:spPr>
          <a:xfrm>
            <a:off x="11049257" y="6865665"/>
            <a:ext cx="9618876" cy="4832092"/>
          </a:xfrm>
          <a:prstGeom prst="rect">
            <a:avLst/>
          </a:prstGeom>
          <a:noFill/>
          <a:ln>
            <a:noFill/>
          </a:ln>
        </p:spPr>
        <p:txBody>
          <a:bodyPr wrap="square" rtlCol="0">
            <a:spAutoFit/>
          </a:bodyPr>
          <a:lstStyle/>
          <a:p>
            <a:pPr algn="just"/>
            <a:r>
              <a:rPr lang="en-US" sz="2200" dirty="0">
                <a:latin typeface="Arial" panose="020B0604020202020204" pitchFamily="34" charset="0"/>
                <a:cs typeface="Arial" panose="020B0604020202020204" pitchFamily="34" charset="0"/>
              </a:rPr>
              <a:t>The proposed AI-based CDSS represents a significant advancement in healthcare, particularly in the management of patients’ heart conditions. It offers the potential to identify emergency heart issues, enhance diagnostic accuracy, </a:t>
            </a:r>
            <a:r>
              <a:rPr lang="en-US" sz="2200" dirty="0" err="1">
                <a:latin typeface="Arial" panose="020B0604020202020204" pitchFamily="34" charset="0"/>
                <a:cs typeface="Arial" panose="020B0604020202020204" pitchFamily="34" charset="0"/>
              </a:rPr>
              <a:t>personalise</a:t>
            </a:r>
            <a:r>
              <a:rPr lang="en-US" sz="2200" dirty="0">
                <a:latin typeface="Arial" panose="020B0604020202020204" pitchFamily="34" charset="0"/>
                <a:cs typeface="Arial" panose="020B0604020202020204" pitchFamily="34" charset="0"/>
              </a:rPr>
              <a:t> treatment, and improve patient outcomes. While </a:t>
            </a:r>
            <a:r>
              <a:rPr lang="en-US" sz="2200" dirty="0" err="1">
                <a:latin typeface="Arial" panose="020B0604020202020204" pitchFamily="34" charset="0"/>
                <a:cs typeface="Arial" panose="020B0604020202020204" pitchFamily="34" charset="0"/>
              </a:rPr>
              <a:t>computerised</a:t>
            </a:r>
            <a:r>
              <a:rPr lang="en-US" sz="2200" dirty="0">
                <a:latin typeface="Arial" panose="020B0604020202020204" pitchFamily="34" charset="0"/>
                <a:cs typeface="Arial" panose="020B0604020202020204" pitchFamily="34" charset="0"/>
              </a:rPr>
              <a:t> CDSS has previously been applied in dealing various health- related issues such as ventilator management, developmental surveillance and screening, and traumatic brain injury (Carrol et al., 2014; Dayan et al., 2017; Hotz et al., 2020), the proposed AI-based CDSS is a novel addition, uniquely capable of diagnosing and treating heart-related issues using real-time data. Moreover, unlike, existing AI-based clinical decision systems that primarily rely on previously recorded data (e.g. electronic health records, medical imaging and patient health logs) (Comito et al., 2022), the proposed AI-based CDSS introduces the innovative use of real-time data from individual patients to determine the need for emergency interventions.</a:t>
            </a:r>
            <a:endParaRPr lang="en-SA" sz="2200" dirty="0"/>
          </a:p>
        </p:txBody>
      </p:sp>
      <p:sp>
        <p:nvSpPr>
          <p:cNvPr id="34" name="TextBox 33">
            <a:extLst>
              <a:ext uri="{FF2B5EF4-FFF2-40B4-BE49-F238E27FC236}">
                <a16:creationId xmlns:a16="http://schemas.microsoft.com/office/drawing/2014/main" id="{4E00125F-0DEE-770D-A700-70D184AEC102}"/>
              </a:ext>
            </a:extLst>
          </p:cNvPr>
          <p:cNvSpPr txBox="1"/>
          <p:nvPr/>
        </p:nvSpPr>
        <p:spPr>
          <a:xfrm>
            <a:off x="10957575" y="11955795"/>
            <a:ext cx="7075565" cy="630942"/>
          </a:xfrm>
          <a:prstGeom prst="rect">
            <a:avLst/>
          </a:prstGeom>
          <a:noFill/>
          <a:ln>
            <a:noFill/>
          </a:ln>
        </p:spPr>
        <p:txBody>
          <a:bodyPr wrap="square" rtlCol="0">
            <a:spAutoFit/>
          </a:bodyPr>
          <a:lstStyle/>
          <a:p>
            <a:r>
              <a:rPr lang="en-US" sz="3500" b="1" dirty="0">
                <a:solidFill>
                  <a:srgbClr val="009767"/>
                </a:solidFill>
                <a:latin typeface="Arial" panose="020B0604020202020204" pitchFamily="34" charset="0"/>
                <a:cs typeface="Arial" panose="020B0604020202020204" pitchFamily="34" charset="0"/>
              </a:rPr>
              <a:t>References</a:t>
            </a:r>
            <a:endParaRPr lang="en-SA" sz="3500" b="1" dirty="0">
              <a:solidFill>
                <a:srgbClr val="009767"/>
              </a:solidFill>
            </a:endParaRPr>
          </a:p>
        </p:txBody>
      </p:sp>
      <p:sp>
        <p:nvSpPr>
          <p:cNvPr id="35" name="TextBox 34">
            <a:extLst>
              <a:ext uri="{FF2B5EF4-FFF2-40B4-BE49-F238E27FC236}">
                <a16:creationId xmlns:a16="http://schemas.microsoft.com/office/drawing/2014/main" id="{D46B91D0-C737-CC0B-07B7-DB00838B3292}"/>
              </a:ext>
            </a:extLst>
          </p:cNvPr>
          <p:cNvSpPr txBox="1"/>
          <p:nvPr/>
        </p:nvSpPr>
        <p:spPr>
          <a:xfrm>
            <a:off x="10957575" y="12604286"/>
            <a:ext cx="9618876" cy="4493538"/>
          </a:xfrm>
          <a:prstGeom prst="rect">
            <a:avLst/>
          </a:prstGeom>
          <a:noFill/>
          <a:ln>
            <a:noFill/>
          </a:ln>
        </p:spPr>
        <p:txBody>
          <a:bodyPr wrap="square" rtlCol="0">
            <a:spAutoFit/>
          </a:bodyPr>
          <a:lstStyle/>
          <a:p>
            <a:pPr algn="just"/>
            <a:r>
              <a:rPr lang="en-US" sz="2200" dirty="0">
                <a:latin typeface="Arial" panose="020B0604020202020204" pitchFamily="34" charset="0"/>
                <a:cs typeface="Arial" panose="020B0604020202020204" pitchFamily="34" charset="0"/>
              </a:rPr>
              <a:t>Carroll, A. E., Bauer, N. S., Dugan, T. M., Anand, V., Saha, C., and Downs. 2014.</a:t>
            </a:r>
          </a:p>
          <a:p>
            <a:pPr algn="just"/>
            <a:r>
              <a:rPr lang="en-US" sz="2200" dirty="0">
                <a:latin typeface="Arial" panose="020B0604020202020204" pitchFamily="34" charset="0"/>
                <a:cs typeface="Arial" panose="020B0604020202020204" pitchFamily="34" charset="0"/>
              </a:rPr>
              <a:t>“Use of a computerized decision aid for developmental surveillance and screening: a randomized clinical trial,” JAMA </a:t>
            </a:r>
            <a:r>
              <a:rPr lang="en-US" sz="2200" dirty="0" err="1">
                <a:latin typeface="Arial" panose="020B0604020202020204" pitchFamily="34" charset="0"/>
                <a:cs typeface="Arial" panose="020B0604020202020204" pitchFamily="34" charset="0"/>
              </a:rPr>
              <a:t>Pediatr</a:t>
            </a:r>
            <a:r>
              <a:rPr lang="en-US" sz="2200" dirty="0">
                <a:latin typeface="Arial" panose="020B0604020202020204" pitchFamily="34" charset="0"/>
                <a:cs typeface="Arial" panose="020B0604020202020204" pitchFamily="34" charset="0"/>
              </a:rPr>
              <a:t> (168:9), pp. 815–821.</a:t>
            </a:r>
          </a:p>
          <a:p>
            <a:pPr algn="just"/>
            <a:r>
              <a:rPr lang="en-US" sz="2200" dirty="0">
                <a:latin typeface="Arial" panose="020B0604020202020204" pitchFamily="34" charset="0"/>
                <a:cs typeface="Arial" panose="020B0604020202020204" pitchFamily="34" charset="0"/>
              </a:rPr>
              <a:t>Comito, C., Falcone, D., and </a:t>
            </a:r>
            <a:r>
              <a:rPr lang="en-US" sz="2200" dirty="0" err="1">
                <a:latin typeface="Arial" panose="020B0604020202020204" pitchFamily="34" charset="0"/>
                <a:cs typeface="Arial" panose="020B0604020202020204" pitchFamily="34" charset="0"/>
              </a:rPr>
              <a:t>Forestiero</a:t>
            </a:r>
            <a:r>
              <a:rPr lang="en-US" sz="2200" dirty="0">
                <a:latin typeface="Arial" panose="020B0604020202020204" pitchFamily="34" charset="0"/>
                <a:cs typeface="Arial" panose="020B0604020202020204" pitchFamily="34" charset="0"/>
              </a:rPr>
              <a:t>, A. 2022. "AI-Driven Clinical Decision Support: Enhancing Disease Diagnosis Exploiting Patients Similarity," IEEE</a:t>
            </a:r>
          </a:p>
          <a:p>
            <a:pPr algn="just"/>
            <a:r>
              <a:rPr lang="en-US" sz="2200" dirty="0">
                <a:latin typeface="Arial" panose="020B0604020202020204" pitchFamily="34" charset="0"/>
                <a:cs typeface="Arial" panose="020B0604020202020204" pitchFamily="34" charset="0"/>
              </a:rPr>
              <a:t>Access (10) pp. 6878-6888.</a:t>
            </a:r>
          </a:p>
          <a:p>
            <a:pPr algn="just"/>
            <a:r>
              <a:rPr lang="en-US" sz="2200" dirty="0">
                <a:latin typeface="Arial" panose="020B0604020202020204" pitchFamily="34" charset="0"/>
                <a:cs typeface="Arial" panose="020B0604020202020204" pitchFamily="34" charset="0"/>
              </a:rPr>
              <a:t>Dayan, P. S. et al. 2017. “Use of traumatic brain injury prediction rules with clinical decision support,” Pediatrics (139), e20162709.</a:t>
            </a:r>
          </a:p>
          <a:p>
            <a:pPr algn="just"/>
            <a:r>
              <a:rPr lang="en-US" sz="2200" dirty="0">
                <a:latin typeface="Arial" panose="020B0604020202020204" pitchFamily="34" charset="0"/>
                <a:cs typeface="Arial" panose="020B0604020202020204" pitchFamily="34" charset="0"/>
              </a:rPr>
              <a:t>Hotz, J. C., Bornstein, D., Kohler, K., Smith, E., Suresh, A., Klein, M., Bhalla, A., Newth, C. J., Khemani, R. G. 2020. “Real-time effort driven ventilator</a:t>
            </a:r>
          </a:p>
          <a:p>
            <a:pPr algn="just"/>
            <a:r>
              <a:rPr lang="en-US" sz="2200" dirty="0">
                <a:latin typeface="Arial" panose="020B0604020202020204" pitchFamily="34" charset="0"/>
                <a:cs typeface="Arial" panose="020B0604020202020204" pitchFamily="34" charset="0"/>
              </a:rPr>
              <a:t>management: a pilot study,” </a:t>
            </a:r>
            <a:r>
              <a:rPr lang="en-US" sz="2200" dirty="0" err="1">
                <a:latin typeface="Arial" panose="020B0604020202020204" pitchFamily="34" charset="0"/>
                <a:cs typeface="Arial" panose="020B0604020202020204" pitchFamily="34" charset="0"/>
              </a:rPr>
              <a:t>Pediatr</a:t>
            </a:r>
            <a:r>
              <a:rPr lang="en-US" sz="2200" dirty="0">
                <a:latin typeface="Arial" panose="020B0604020202020204" pitchFamily="34" charset="0"/>
                <a:cs typeface="Arial" panose="020B0604020202020204" pitchFamily="34" charset="0"/>
              </a:rPr>
              <a:t>. Crit. Care Med (21), pp. 933–940.</a:t>
            </a:r>
            <a:endParaRPr lang="en-SA" sz="2200" dirty="0"/>
          </a:p>
        </p:txBody>
      </p:sp>
      <p:sp>
        <p:nvSpPr>
          <p:cNvPr id="36" name="TextBox 35">
            <a:extLst>
              <a:ext uri="{FF2B5EF4-FFF2-40B4-BE49-F238E27FC236}">
                <a16:creationId xmlns:a16="http://schemas.microsoft.com/office/drawing/2014/main" id="{98CDAAC6-8492-114F-C0F9-54AEE8398403}"/>
              </a:ext>
            </a:extLst>
          </p:cNvPr>
          <p:cNvSpPr txBox="1"/>
          <p:nvPr/>
        </p:nvSpPr>
        <p:spPr>
          <a:xfrm>
            <a:off x="10957575" y="17426333"/>
            <a:ext cx="7075565" cy="630942"/>
          </a:xfrm>
          <a:prstGeom prst="rect">
            <a:avLst/>
          </a:prstGeom>
          <a:noFill/>
          <a:ln>
            <a:noFill/>
          </a:ln>
        </p:spPr>
        <p:txBody>
          <a:bodyPr wrap="square" rtlCol="0">
            <a:spAutoFit/>
          </a:bodyPr>
          <a:lstStyle/>
          <a:p>
            <a:r>
              <a:rPr lang="en-US" sz="3500" b="1" dirty="0">
                <a:solidFill>
                  <a:srgbClr val="009767"/>
                </a:solidFill>
                <a:latin typeface="Arial" panose="020B0604020202020204" pitchFamily="34" charset="0"/>
                <a:cs typeface="Arial" panose="020B0604020202020204" pitchFamily="34" charset="0"/>
              </a:rPr>
              <a:t>Acknowledgements</a:t>
            </a:r>
          </a:p>
        </p:txBody>
      </p:sp>
      <p:sp>
        <p:nvSpPr>
          <p:cNvPr id="37" name="TextBox 36">
            <a:extLst>
              <a:ext uri="{FF2B5EF4-FFF2-40B4-BE49-F238E27FC236}">
                <a16:creationId xmlns:a16="http://schemas.microsoft.com/office/drawing/2014/main" id="{A9FD8039-7B6E-9096-01AF-03975FC06968}"/>
              </a:ext>
            </a:extLst>
          </p:cNvPr>
          <p:cNvSpPr txBox="1"/>
          <p:nvPr/>
        </p:nvSpPr>
        <p:spPr>
          <a:xfrm>
            <a:off x="10957575" y="18120802"/>
            <a:ext cx="9536288" cy="1107996"/>
          </a:xfrm>
          <a:prstGeom prst="rect">
            <a:avLst/>
          </a:prstGeom>
          <a:noFill/>
          <a:ln>
            <a:noFill/>
          </a:ln>
        </p:spPr>
        <p:txBody>
          <a:bodyPr wrap="square" rtlCol="0">
            <a:spAutoFit/>
          </a:bodyPr>
          <a:lstStyle/>
          <a:p>
            <a:pPr algn="just"/>
            <a:r>
              <a:rPr lang="en-US" sz="2200" dirty="0">
                <a:latin typeface="Arial" panose="020B0604020202020204" pitchFamily="34" charset="0"/>
                <a:cs typeface="Arial" panose="020B0604020202020204" pitchFamily="34" charset="0"/>
              </a:rPr>
              <a:t>This project is funded by the Interdisciplinary Research Center (IRC) for Finance and Digital Economy (IRC-FDE) at King Fahd University of Petroleum &amp; Minerals under Grant No. INFE2412.</a:t>
            </a:r>
            <a:endParaRPr lang="en-SA" sz="2200" dirty="0"/>
          </a:p>
        </p:txBody>
      </p:sp>
      <p:grpSp>
        <p:nvGrpSpPr>
          <p:cNvPr id="54" name="Group 53">
            <a:extLst>
              <a:ext uri="{FF2B5EF4-FFF2-40B4-BE49-F238E27FC236}">
                <a16:creationId xmlns:a16="http://schemas.microsoft.com/office/drawing/2014/main" id="{805FDA36-97D4-F597-EA59-3B4DD2FB11B0}"/>
              </a:ext>
            </a:extLst>
          </p:cNvPr>
          <p:cNvGrpSpPr/>
          <p:nvPr/>
        </p:nvGrpSpPr>
        <p:grpSpPr>
          <a:xfrm>
            <a:off x="1293925" y="27605452"/>
            <a:ext cx="18862489" cy="2080229"/>
            <a:chOff x="1293925" y="27605452"/>
            <a:chExt cx="18862489" cy="2080229"/>
          </a:xfrm>
        </p:grpSpPr>
        <p:pic>
          <p:nvPicPr>
            <p:cNvPr id="55" name="Graphic 54" descr="Lightbulb with solid fill">
              <a:extLst>
                <a:ext uri="{FF2B5EF4-FFF2-40B4-BE49-F238E27FC236}">
                  <a16:creationId xmlns:a16="http://schemas.microsoft.com/office/drawing/2014/main" id="{B27A3511-F47B-B1C1-8E34-2FD0AEA9606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544226" y="27605452"/>
              <a:ext cx="981967" cy="981967"/>
            </a:xfrm>
            <a:prstGeom prst="rect">
              <a:avLst/>
            </a:prstGeom>
          </p:spPr>
        </p:pic>
        <p:pic>
          <p:nvPicPr>
            <p:cNvPr id="56" name="Graphic 55" descr="Graduation cap outline">
              <a:extLst>
                <a:ext uri="{FF2B5EF4-FFF2-40B4-BE49-F238E27FC236}">
                  <a16:creationId xmlns:a16="http://schemas.microsoft.com/office/drawing/2014/main" id="{E9760AA3-C41F-8B51-9530-B52CB578A1F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63986" y="27636138"/>
              <a:ext cx="920594" cy="920594"/>
            </a:xfrm>
            <a:prstGeom prst="rect">
              <a:avLst/>
            </a:prstGeom>
          </p:spPr>
        </p:pic>
        <p:pic>
          <p:nvPicPr>
            <p:cNvPr id="57" name="Graphic 56" descr="Trophy outline">
              <a:extLst>
                <a:ext uri="{FF2B5EF4-FFF2-40B4-BE49-F238E27FC236}">
                  <a16:creationId xmlns:a16="http://schemas.microsoft.com/office/drawing/2014/main" id="{E79E0B84-C20D-92C2-161E-602C84CA837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086586" y="27636138"/>
              <a:ext cx="920594" cy="920594"/>
            </a:xfrm>
            <a:prstGeom prst="rect">
              <a:avLst/>
            </a:prstGeom>
          </p:spPr>
        </p:pic>
        <p:pic>
          <p:nvPicPr>
            <p:cNvPr id="58" name="Graphic 57" descr="Artificial Intelligence outline">
              <a:extLst>
                <a:ext uri="{FF2B5EF4-FFF2-40B4-BE49-F238E27FC236}">
                  <a16:creationId xmlns:a16="http://schemas.microsoft.com/office/drawing/2014/main" id="{9C3408B2-BCE3-6721-CF07-3B351847EEF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5847046" y="27636138"/>
              <a:ext cx="920594" cy="920594"/>
            </a:xfrm>
            <a:prstGeom prst="rect">
              <a:avLst/>
            </a:prstGeom>
          </p:spPr>
        </p:pic>
        <p:pic>
          <p:nvPicPr>
            <p:cNvPr id="59" name="Graphic 58" descr="Female Profile outline">
              <a:extLst>
                <a:ext uri="{FF2B5EF4-FFF2-40B4-BE49-F238E27FC236}">
                  <a16:creationId xmlns:a16="http://schemas.microsoft.com/office/drawing/2014/main" id="{74D11908-16B3-6083-050B-DB450AEDEE1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231514" y="27636138"/>
              <a:ext cx="920594" cy="920594"/>
            </a:xfrm>
            <a:prstGeom prst="rect">
              <a:avLst/>
            </a:prstGeom>
          </p:spPr>
        </p:pic>
        <p:pic>
          <p:nvPicPr>
            <p:cNvPr id="60" name="Graphic 59" descr="Globe outline">
              <a:extLst>
                <a:ext uri="{FF2B5EF4-FFF2-40B4-BE49-F238E27FC236}">
                  <a16:creationId xmlns:a16="http://schemas.microsoft.com/office/drawing/2014/main" id="{E6F797A1-1812-1A36-8EFD-DCF981C9C19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864899" y="27666825"/>
              <a:ext cx="859221" cy="859221"/>
            </a:xfrm>
            <a:prstGeom prst="rect">
              <a:avLst/>
            </a:prstGeom>
          </p:spPr>
        </p:pic>
        <p:sp>
          <p:nvSpPr>
            <p:cNvPr id="61" name="TextBox 60">
              <a:extLst>
                <a:ext uri="{FF2B5EF4-FFF2-40B4-BE49-F238E27FC236}">
                  <a16:creationId xmlns:a16="http://schemas.microsoft.com/office/drawing/2014/main" id="{966E9A4C-3A1A-5A24-E368-D19FE01EA716}"/>
                </a:ext>
              </a:extLst>
            </p:cNvPr>
            <p:cNvSpPr txBox="1"/>
            <p:nvPr/>
          </p:nvSpPr>
          <p:spPr>
            <a:xfrm>
              <a:off x="4205371" y="28670018"/>
              <a:ext cx="2144953" cy="707886"/>
            </a:xfrm>
            <a:prstGeom prst="rect">
              <a:avLst/>
            </a:prstGeom>
            <a:noFill/>
            <a:ln>
              <a:noFill/>
            </a:ln>
          </p:spPr>
          <p:txBody>
            <a:bodyPr wrap="square" rtlCol="0">
              <a:spAutoFit/>
            </a:bodyPr>
            <a:lstStyle/>
            <a:p>
              <a:pPr algn="ctr"/>
              <a:r>
                <a:rPr lang="en-US" sz="2000" dirty="0">
                  <a:solidFill>
                    <a:srgbClr val="115F66"/>
                  </a:solidFill>
                  <a:latin typeface="Arial" panose="020B0604020202020204" pitchFamily="34" charset="0"/>
                  <a:cs typeface="Arial" panose="020B0604020202020204" pitchFamily="34" charset="0"/>
                </a:rPr>
                <a:t>Students from 80+ countries</a:t>
              </a:r>
            </a:p>
          </p:txBody>
        </p:sp>
        <p:sp>
          <p:nvSpPr>
            <p:cNvPr id="62" name="TextBox 61">
              <a:extLst>
                <a:ext uri="{FF2B5EF4-FFF2-40B4-BE49-F238E27FC236}">
                  <a16:creationId xmlns:a16="http://schemas.microsoft.com/office/drawing/2014/main" id="{0917F6C9-DE79-D621-C7C7-FC29548B6634}"/>
                </a:ext>
              </a:extLst>
            </p:cNvPr>
            <p:cNvSpPr txBox="1"/>
            <p:nvPr/>
          </p:nvSpPr>
          <p:spPr>
            <a:xfrm>
              <a:off x="6781495" y="28670018"/>
              <a:ext cx="2406211" cy="707886"/>
            </a:xfrm>
            <a:prstGeom prst="rect">
              <a:avLst/>
            </a:prstGeom>
            <a:noFill/>
            <a:ln>
              <a:noFill/>
            </a:ln>
          </p:spPr>
          <p:txBody>
            <a:bodyPr wrap="square" rtlCol="0">
              <a:spAutoFit/>
            </a:bodyPr>
            <a:lstStyle/>
            <a:p>
              <a:pPr algn="ctr"/>
              <a:r>
                <a:rPr lang="en-US" sz="2000" dirty="0">
                  <a:solidFill>
                    <a:srgbClr val="115F66"/>
                  </a:solidFill>
                  <a:latin typeface="Arial" panose="020B0604020202020204" pitchFamily="34" charset="0"/>
                  <a:cs typeface="Arial" panose="020B0604020202020204" pitchFamily="34" charset="0"/>
                </a:rPr>
                <a:t>40% graduate students</a:t>
              </a:r>
            </a:p>
          </p:txBody>
        </p:sp>
        <p:sp>
          <p:nvSpPr>
            <p:cNvPr id="63" name="TextBox 62">
              <a:extLst>
                <a:ext uri="{FF2B5EF4-FFF2-40B4-BE49-F238E27FC236}">
                  <a16:creationId xmlns:a16="http://schemas.microsoft.com/office/drawing/2014/main" id="{5618320F-FC91-0A86-E866-0F7C67F095D9}"/>
                </a:ext>
              </a:extLst>
            </p:cNvPr>
            <p:cNvSpPr txBox="1"/>
            <p:nvPr/>
          </p:nvSpPr>
          <p:spPr>
            <a:xfrm>
              <a:off x="9428524" y="28670018"/>
              <a:ext cx="2526575" cy="1015663"/>
            </a:xfrm>
            <a:prstGeom prst="rect">
              <a:avLst/>
            </a:prstGeom>
            <a:noFill/>
            <a:ln>
              <a:noFill/>
            </a:ln>
          </p:spPr>
          <p:txBody>
            <a:bodyPr wrap="square" rtlCol="0">
              <a:spAutoFit/>
            </a:bodyPr>
            <a:lstStyle/>
            <a:p>
              <a:pPr algn="ctr"/>
              <a:r>
                <a:rPr lang="en-US" sz="2000" dirty="0">
                  <a:solidFill>
                    <a:srgbClr val="115F66"/>
                  </a:solidFill>
                  <a:latin typeface="Arial" panose="020B0604020202020204" pitchFamily="34" charset="0"/>
                  <a:cs typeface="Arial" panose="020B0604020202020204" pitchFamily="34" charset="0"/>
                </a:rPr>
                <a:t>50% female engineering enrollment</a:t>
              </a:r>
            </a:p>
          </p:txBody>
        </p:sp>
        <p:sp>
          <p:nvSpPr>
            <p:cNvPr id="64" name="TextBox 63">
              <a:extLst>
                <a:ext uri="{FF2B5EF4-FFF2-40B4-BE49-F238E27FC236}">
                  <a16:creationId xmlns:a16="http://schemas.microsoft.com/office/drawing/2014/main" id="{348C9360-AB58-D3F6-12AE-F1FE372DA205}"/>
                </a:ext>
              </a:extLst>
            </p:cNvPr>
            <p:cNvSpPr txBox="1"/>
            <p:nvPr/>
          </p:nvSpPr>
          <p:spPr>
            <a:xfrm>
              <a:off x="12714096" y="28670018"/>
              <a:ext cx="1672107" cy="707886"/>
            </a:xfrm>
            <a:prstGeom prst="rect">
              <a:avLst/>
            </a:prstGeom>
            <a:noFill/>
            <a:ln>
              <a:noFill/>
            </a:ln>
          </p:spPr>
          <p:txBody>
            <a:bodyPr wrap="square" rtlCol="0">
              <a:spAutoFit/>
            </a:bodyPr>
            <a:lstStyle/>
            <a:p>
              <a:pPr algn="ctr"/>
              <a:r>
                <a:rPr lang="en-US" sz="2000" dirty="0">
                  <a:solidFill>
                    <a:srgbClr val="115F66"/>
                  </a:solidFill>
                  <a:latin typeface="Arial" panose="020B0604020202020204" pitchFamily="34" charset="0"/>
                  <a:cs typeface="Arial" panose="020B0604020202020204" pitchFamily="34" charset="0"/>
                </a:rPr>
                <a:t>#63 worldwide</a:t>
              </a:r>
            </a:p>
          </p:txBody>
        </p:sp>
        <p:sp>
          <p:nvSpPr>
            <p:cNvPr id="65" name="TextBox 64">
              <a:extLst>
                <a:ext uri="{FF2B5EF4-FFF2-40B4-BE49-F238E27FC236}">
                  <a16:creationId xmlns:a16="http://schemas.microsoft.com/office/drawing/2014/main" id="{31099109-EFF0-E87D-AA00-47621AFB3E73}"/>
                </a:ext>
              </a:extLst>
            </p:cNvPr>
            <p:cNvSpPr txBox="1"/>
            <p:nvPr/>
          </p:nvSpPr>
          <p:spPr>
            <a:xfrm>
              <a:off x="15709807" y="28670018"/>
              <a:ext cx="1195072" cy="400110"/>
            </a:xfrm>
            <a:prstGeom prst="rect">
              <a:avLst/>
            </a:prstGeom>
            <a:noFill/>
            <a:ln>
              <a:noFill/>
            </a:ln>
          </p:spPr>
          <p:txBody>
            <a:bodyPr wrap="square" rtlCol="0">
              <a:spAutoFit/>
            </a:bodyPr>
            <a:lstStyle/>
            <a:p>
              <a:pPr algn="ctr"/>
              <a:r>
                <a:rPr lang="en-US" sz="2000" dirty="0">
                  <a:solidFill>
                    <a:srgbClr val="115F66"/>
                  </a:solidFill>
                  <a:latin typeface="Arial" panose="020B0604020202020204" pitchFamily="34" charset="0"/>
                  <a:cs typeface="Arial" panose="020B0604020202020204" pitchFamily="34" charset="0"/>
                </a:rPr>
                <a:t>AI+X</a:t>
              </a:r>
              <a:r>
                <a:rPr lang="en-US" sz="2000" baseline="30000" dirty="0">
                  <a:solidFill>
                    <a:srgbClr val="115F66"/>
                  </a:solidFill>
                  <a:latin typeface="Arial" panose="020B0604020202020204" pitchFamily="34" charset="0"/>
                  <a:cs typeface="Arial" panose="020B0604020202020204" pitchFamily="34" charset="0"/>
                </a:rPr>
                <a:t>TM</a:t>
              </a:r>
              <a:endParaRPr lang="en-US" sz="2000" dirty="0">
                <a:solidFill>
                  <a:srgbClr val="115F66"/>
                </a:solidFill>
                <a:latin typeface="Arial" panose="020B0604020202020204" pitchFamily="34" charset="0"/>
                <a:cs typeface="Arial" panose="020B0604020202020204" pitchFamily="34" charset="0"/>
              </a:endParaRPr>
            </a:p>
          </p:txBody>
        </p:sp>
        <p:sp>
          <p:nvSpPr>
            <p:cNvPr id="66" name="TextBox 65">
              <a:extLst>
                <a:ext uri="{FF2B5EF4-FFF2-40B4-BE49-F238E27FC236}">
                  <a16:creationId xmlns:a16="http://schemas.microsoft.com/office/drawing/2014/main" id="{5BF6481A-4D46-2F94-B45B-7478DB08A47F}"/>
                </a:ext>
              </a:extLst>
            </p:cNvPr>
            <p:cNvSpPr txBox="1"/>
            <p:nvPr/>
          </p:nvSpPr>
          <p:spPr>
            <a:xfrm>
              <a:off x="17976050" y="28670018"/>
              <a:ext cx="2180364" cy="400110"/>
            </a:xfrm>
            <a:prstGeom prst="rect">
              <a:avLst/>
            </a:prstGeom>
            <a:noFill/>
            <a:ln>
              <a:noFill/>
            </a:ln>
          </p:spPr>
          <p:txBody>
            <a:bodyPr wrap="square" rtlCol="0">
              <a:spAutoFit/>
            </a:bodyPr>
            <a:lstStyle/>
            <a:p>
              <a:pPr algn="ctr"/>
              <a:r>
                <a:rPr lang="en-US" sz="2000" dirty="0">
                  <a:solidFill>
                    <a:srgbClr val="115F66"/>
                  </a:solidFill>
                  <a:latin typeface="Arial" panose="020B0604020202020204" pitchFamily="34" charset="0"/>
                  <a:cs typeface="Arial" panose="020B0604020202020204" pitchFamily="34" charset="0"/>
                </a:rPr>
                <a:t>0-0-0 Policy</a:t>
              </a:r>
            </a:p>
          </p:txBody>
        </p:sp>
        <p:cxnSp>
          <p:nvCxnSpPr>
            <p:cNvPr id="67" name="Straight Connector 66">
              <a:extLst>
                <a:ext uri="{FF2B5EF4-FFF2-40B4-BE49-F238E27FC236}">
                  <a16:creationId xmlns:a16="http://schemas.microsoft.com/office/drawing/2014/main" id="{FC9FD215-3446-4D5A-F270-F56BC8CCD516}"/>
                </a:ext>
              </a:extLst>
            </p:cNvPr>
            <p:cNvCxnSpPr>
              <a:cxnSpLocks/>
            </p:cNvCxnSpPr>
            <p:nvPr/>
          </p:nvCxnSpPr>
          <p:spPr>
            <a:xfrm rot="5400000" flipH="1">
              <a:off x="5998400" y="28660799"/>
              <a:ext cx="126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B55F7059-ACE5-5AC0-6C11-6527FD1F5F3F}"/>
                </a:ext>
              </a:extLst>
            </p:cNvPr>
            <p:cNvCxnSpPr>
              <a:cxnSpLocks/>
            </p:cNvCxnSpPr>
            <p:nvPr/>
          </p:nvCxnSpPr>
          <p:spPr>
            <a:xfrm rot="5400000" flipH="1">
              <a:off x="8765793" y="28660799"/>
              <a:ext cx="126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29F0EE9D-99ED-AA0E-BF07-DA69A5D01D5D}"/>
                </a:ext>
              </a:extLst>
            </p:cNvPr>
            <p:cNvCxnSpPr>
              <a:cxnSpLocks/>
            </p:cNvCxnSpPr>
            <p:nvPr/>
          </p:nvCxnSpPr>
          <p:spPr>
            <a:xfrm rot="5400000" flipH="1">
              <a:off x="11533186" y="28660799"/>
              <a:ext cx="126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BD7BB63B-4D6D-BE82-40A8-4FC290735CA2}"/>
                </a:ext>
              </a:extLst>
            </p:cNvPr>
            <p:cNvCxnSpPr>
              <a:cxnSpLocks/>
            </p:cNvCxnSpPr>
            <p:nvPr/>
          </p:nvCxnSpPr>
          <p:spPr>
            <a:xfrm rot="5400000" flipH="1">
              <a:off x="14300579" y="28660799"/>
              <a:ext cx="126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D439DC86-8EC7-DB13-E20D-78319FE71D50}"/>
                </a:ext>
              </a:extLst>
            </p:cNvPr>
            <p:cNvCxnSpPr>
              <a:cxnSpLocks/>
            </p:cNvCxnSpPr>
            <p:nvPr/>
          </p:nvCxnSpPr>
          <p:spPr>
            <a:xfrm rot="5400000" flipH="1">
              <a:off x="17067973" y="28660799"/>
              <a:ext cx="126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sp>
          <p:nvSpPr>
            <p:cNvPr id="72" name="TextBox 71">
              <a:extLst>
                <a:ext uri="{FF2B5EF4-FFF2-40B4-BE49-F238E27FC236}">
                  <a16:creationId xmlns:a16="http://schemas.microsoft.com/office/drawing/2014/main" id="{998024C0-9C58-6261-7885-D354596A7848}"/>
                </a:ext>
              </a:extLst>
            </p:cNvPr>
            <p:cNvSpPr txBox="1"/>
            <p:nvPr/>
          </p:nvSpPr>
          <p:spPr>
            <a:xfrm>
              <a:off x="1293925" y="28670018"/>
              <a:ext cx="2087951" cy="707886"/>
            </a:xfrm>
            <a:prstGeom prst="rect">
              <a:avLst/>
            </a:prstGeom>
            <a:noFill/>
            <a:ln>
              <a:noFill/>
            </a:ln>
          </p:spPr>
          <p:txBody>
            <a:bodyPr wrap="square" rtlCol="0">
              <a:spAutoFit/>
            </a:bodyPr>
            <a:lstStyle/>
            <a:p>
              <a:pPr algn="ctr"/>
              <a:r>
                <a:rPr lang="en-US" sz="2000" dirty="0">
                  <a:solidFill>
                    <a:srgbClr val="115F66"/>
                  </a:solidFill>
                  <a:latin typeface="Arial" panose="020B0604020202020204" pitchFamily="34" charset="0"/>
                  <a:cs typeface="Arial" panose="020B0604020202020204" pitchFamily="34" charset="0"/>
                </a:rPr>
                <a:t>Dhahran,</a:t>
              </a:r>
            </a:p>
            <a:p>
              <a:pPr algn="ctr"/>
              <a:r>
                <a:rPr lang="en-US" sz="2000" dirty="0">
                  <a:solidFill>
                    <a:srgbClr val="115F66"/>
                  </a:solidFill>
                  <a:latin typeface="Arial" panose="020B0604020202020204" pitchFamily="34" charset="0"/>
                  <a:cs typeface="Arial" panose="020B0604020202020204" pitchFamily="34" charset="0"/>
                </a:rPr>
                <a:t>Saudi Arabia</a:t>
              </a:r>
            </a:p>
          </p:txBody>
        </p:sp>
        <p:pic>
          <p:nvPicPr>
            <p:cNvPr id="73" name="Graphic 72" descr="Marker outline">
              <a:extLst>
                <a:ext uri="{FF2B5EF4-FFF2-40B4-BE49-F238E27FC236}">
                  <a16:creationId xmlns:a16="http://schemas.microsoft.com/office/drawing/2014/main" id="{68C94E3E-8D8E-745D-9E88-A3DD64A9BCA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880700" y="27639235"/>
              <a:ext cx="914400" cy="914400"/>
            </a:xfrm>
            <a:prstGeom prst="rect">
              <a:avLst/>
            </a:prstGeom>
          </p:spPr>
        </p:pic>
        <p:cxnSp>
          <p:nvCxnSpPr>
            <p:cNvPr id="74" name="Straight Connector 73">
              <a:extLst>
                <a:ext uri="{FF2B5EF4-FFF2-40B4-BE49-F238E27FC236}">
                  <a16:creationId xmlns:a16="http://schemas.microsoft.com/office/drawing/2014/main" id="{1F57E2F7-202E-238C-4ACE-9B6DB0757AA8}"/>
                </a:ext>
              </a:extLst>
            </p:cNvPr>
            <p:cNvCxnSpPr>
              <a:cxnSpLocks/>
            </p:cNvCxnSpPr>
            <p:nvPr/>
          </p:nvCxnSpPr>
          <p:spPr>
            <a:xfrm rot="5400000" flipH="1">
              <a:off x="3131257" y="28660799"/>
              <a:ext cx="126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grpSp>
      <p:sp>
        <p:nvSpPr>
          <p:cNvPr id="75" name="TextBox 74">
            <a:extLst>
              <a:ext uri="{FF2B5EF4-FFF2-40B4-BE49-F238E27FC236}">
                <a16:creationId xmlns:a16="http://schemas.microsoft.com/office/drawing/2014/main" id="{56F80381-4D51-F74A-102F-DB8BBFCA180D}"/>
              </a:ext>
            </a:extLst>
          </p:cNvPr>
          <p:cNvSpPr txBox="1"/>
          <p:nvPr/>
        </p:nvSpPr>
        <p:spPr>
          <a:xfrm>
            <a:off x="1161394" y="26769516"/>
            <a:ext cx="5661969" cy="584775"/>
          </a:xfrm>
          <a:prstGeom prst="rect">
            <a:avLst/>
          </a:prstGeom>
          <a:noFill/>
        </p:spPr>
        <p:txBody>
          <a:bodyPr wrap="square" rtlCol="0">
            <a:spAutoFit/>
          </a:bodyPr>
          <a:lstStyle/>
          <a:p>
            <a:r>
              <a:rPr lang="en-US" sz="3200" b="1" dirty="0">
                <a:solidFill>
                  <a:srgbClr val="115F66"/>
                </a:solidFill>
                <a:latin typeface="Arial" panose="020B0604020202020204" pitchFamily="34" charset="0"/>
                <a:cs typeface="Arial" panose="020B0604020202020204" pitchFamily="34" charset="0"/>
              </a:rPr>
              <a:t>KFUPM Snapshot</a:t>
            </a:r>
            <a:endParaRPr lang="en-SA" sz="3200" b="1" dirty="0">
              <a:solidFill>
                <a:srgbClr val="115F66"/>
              </a:solidFill>
              <a:latin typeface="Arial" panose="020B0604020202020204" pitchFamily="34" charset="0"/>
              <a:cs typeface="Arial" panose="020B0604020202020204" pitchFamily="34" charset="0"/>
            </a:endParaRPr>
          </a:p>
        </p:txBody>
      </p:sp>
      <p:sp>
        <p:nvSpPr>
          <p:cNvPr id="76" name="TextBox 75">
            <a:extLst>
              <a:ext uri="{FF2B5EF4-FFF2-40B4-BE49-F238E27FC236}">
                <a16:creationId xmlns:a16="http://schemas.microsoft.com/office/drawing/2014/main" id="{27497E1A-55A5-BEF4-842E-597F686AD7CE}"/>
              </a:ext>
            </a:extLst>
          </p:cNvPr>
          <p:cNvSpPr txBox="1"/>
          <p:nvPr/>
        </p:nvSpPr>
        <p:spPr>
          <a:xfrm>
            <a:off x="17133508" y="26405226"/>
            <a:ext cx="4250117" cy="400110"/>
          </a:xfrm>
          <a:prstGeom prst="rect">
            <a:avLst/>
          </a:prstGeom>
          <a:solidFill>
            <a:srgbClr val="F0BA4F"/>
          </a:solidFill>
        </p:spPr>
        <p:txBody>
          <a:bodyPr wrap="square" rtlCol="0">
            <a:spAutoFit/>
          </a:bodyPr>
          <a:lstStyle/>
          <a:p>
            <a:r>
              <a:rPr lang="en-US" sz="2000" dirty="0">
                <a:solidFill>
                  <a:srgbClr val="115F66"/>
                </a:solidFill>
                <a:latin typeface="Arial" panose="020B0604020202020204" pitchFamily="34" charset="0"/>
                <a:cs typeface="Arial" panose="020B0604020202020204" pitchFamily="34" charset="0"/>
              </a:rPr>
              <a:t> DREAM BIG AND ACCOMPLISH</a:t>
            </a:r>
          </a:p>
        </p:txBody>
      </p:sp>
    </p:spTree>
    <p:extLst>
      <p:ext uri="{BB962C8B-B14F-4D97-AF65-F5344CB8AC3E}">
        <p14:creationId xmlns:p14="http://schemas.microsoft.com/office/powerpoint/2010/main" val="3852799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8524D-AC81-C5E3-C95A-F5E6A03C817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AE38D4B-0548-56F9-421F-727BDBD90C3B}"/>
              </a:ext>
            </a:extLst>
          </p:cNvPr>
          <p:cNvSpPr/>
          <p:nvPr/>
        </p:nvSpPr>
        <p:spPr>
          <a:xfrm>
            <a:off x="0" y="26411453"/>
            <a:ext cx="21383625" cy="3898290"/>
          </a:xfrm>
          <a:prstGeom prst="rect">
            <a:avLst/>
          </a:prstGeom>
          <a:solidFill>
            <a:srgbClr val="ECE0C7">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A"/>
          </a:p>
        </p:txBody>
      </p:sp>
      <p:sp>
        <p:nvSpPr>
          <p:cNvPr id="4" name="Rectangle 3">
            <a:extLst>
              <a:ext uri="{FF2B5EF4-FFF2-40B4-BE49-F238E27FC236}">
                <a16:creationId xmlns:a16="http://schemas.microsoft.com/office/drawing/2014/main" id="{CA7320AA-D84B-F35E-EBB6-7DDF68487818}"/>
              </a:ext>
            </a:extLst>
          </p:cNvPr>
          <p:cNvSpPr/>
          <p:nvPr/>
        </p:nvSpPr>
        <p:spPr>
          <a:xfrm>
            <a:off x="0" y="0"/>
            <a:ext cx="21383625" cy="5428600"/>
          </a:xfrm>
          <a:prstGeom prst="rect">
            <a:avLst/>
          </a:prstGeom>
          <a:solidFill>
            <a:srgbClr val="115F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A" dirty="0"/>
          </a:p>
        </p:txBody>
      </p:sp>
      <p:sp>
        <p:nvSpPr>
          <p:cNvPr id="10" name="TextBox 9">
            <a:extLst>
              <a:ext uri="{FF2B5EF4-FFF2-40B4-BE49-F238E27FC236}">
                <a16:creationId xmlns:a16="http://schemas.microsoft.com/office/drawing/2014/main" id="{651ABD5C-6A9C-9BEA-1C9E-74A2FFB3DD1B}"/>
              </a:ext>
            </a:extLst>
          </p:cNvPr>
          <p:cNvSpPr txBox="1"/>
          <p:nvPr/>
        </p:nvSpPr>
        <p:spPr>
          <a:xfrm>
            <a:off x="753036" y="695812"/>
            <a:ext cx="15191814" cy="2585323"/>
          </a:xfrm>
          <a:prstGeom prst="rect">
            <a:avLst/>
          </a:prstGeom>
          <a:noFill/>
        </p:spPr>
        <p:txBody>
          <a:bodyPr wrap="square" rtlCol="0">
            <a:spAutoFit/>
          </a:bodyPr>
          <a:lstStyle/>
          <a:p>
            <a:r>
              <a:rPr lang="en-US" sz="5400" b="1" dirty="0">
                <a:solidFill>
                  <a:schemeClr val="bg1"/>
                </a:solidFill>
                <a:latin typeface="Arial" panose="020B0604020202020204" pitchFamily="34" charset="0"/>
                <a:cs typeface="Arial" panose="020B0604020202020204" pitchFamily="34" charset="0"/>
              </a:rPr>
              <a:t>Hollow Sphere Ni/</a:t>
            </a:r>
            <a:r>
              <a:rPr lang="en-US" sz="5400" b="1" dirty="0" err="1">
                <a:solidFill>
                  <a:schemeClr val="bg1"/>
                </a:solidFill>
                <a:latin typeface="Arial" panose="020B0604020202020204" pitchFamily="34" charset="0"/>
                <a:cs typeface="Arial" panose="020B0604020202020204" pitchFamily="34" charset="0"/>
              </a:rPr>
              <a:t>CeO</a:t>
            </a:r>
            <a:r>
              <a:rPr lang="en-US" sz="5400" b="1" dirty="0">
                <a:solidFill>
                  <a:schemeClr val="bg1"/>
                </a:solidFill>
                <a:latin typeface="Arial" panose="020B0604020202020204" pitchFamily="34" charset="0"/>
                <a:cs typeface="Arial" panose="020B0604020202020204" pitchFamily="34" charset="0"/>
              </a:rPr>
              <a:t>₂ Catalyst for Efficient Syngas Production via Dry Reforming of Methane</a:t>
            </a:r>
            <a:endParaRPr lang="en-SA" sz="5400" b="1" dirty="0">
              <a:solidFill>
                <a:schemeClr val="bg1"/>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B2C7D9ED-038E-A43D-0DC3-C948F2BB4FEF}"/>
              </a:ext>
            </a:extLst>
          </p:cNvPr>
          <p:cNvPicPr>
            <a:picLocks noChangeAspect="1"/>
          </p:cNvPicPr>
          <p:nvPr/>
        </p:nvPicPr>
        <p:blipFill>
          <a:blip r:embed="rId2"/>
          <a:srcRect l="11213" t="33761" r="16422" b="33747"/>
          <a:stretch>
            <a:fillRect/>
          </a:stretch>
        </p:blipFill>
        <p:spPr>
          <a:xfrm>
            <a:off x="17256302" y="915988"/>
            <a:ext cx="3374287" cy="540000"/>
          </a:xfrm>
          <a:prstGeom prst="rect">
            <a:avLst/>
          </a:prstGeom>
        </p:spPr>
      </p:pic>
      <p:sp>
        <p:nvSpPr>
          <p:cNvPr id="15" name="TextBox 14">
            <a:extLst>
              <a:ext uri="{FF2B5EF4-FFF2-40B4-BE49-F238E27FC236}">
                <a16:creationId xmlns:a16="http://schemas.microsoft.com/office/drawing/2014/main" id="{A8D0017C-2276-BFF8-4101-590167C2261B}"/>
              </a:ext>
            </a:extLst>
          </p:cNvPr>
          <p:cNvSpPr txBox="1"/>
          <p:nvPr/>
        </p:nvSpPr>
        <p:spPr>
          <a:xfrm>
            <a:off x="753036" y="3869163"/>
            <a:ext cx="12916553"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Ijaz Hussain a, Khalid Alhooshani a, b, Saheed A. Ganiyu a, b</a:t>
            </a:r>
            <a:endParaRPr lang="en-SA" sz="2400" dirty="0">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B02488E8-72DB-102D-A054-6DF4E2E1876B}"/>
              </a:ext>
            </a:extLst>
          </p:cNvPr>
          <p:cNvSpPr txBox="1"/>
          <p:nvPr/>
        </p:nvSpPr>
        <p:spPr>
          <a:xfrm>
            <a:off x="753036" y="4457807"/>
            <a:ext cx="17734989" cy="461665"/>
          </a:xfrm>
          <a:prstGeom prst="rect">
            <a:avLst/>
          </a:prstGeom>
          <a:noFill/>
        </p:spPr>
        <p:txBody>
          <a:bodyPr wrap="square" rtlCol="0">
            <a:spAutoFit/>
          </a:bodyPr>
          <a:lstStyle/>
          <a:p>
            <a:r>
              <a:rPr lang="en-US" sz="2400" dirty="0">
                <a:solidFill>
                  <a:schemeClr val="bg1"/>
                </a:solidFill>
                <a:latin typeface="Arial" panose="020B0604020202020204" pitchFamily="34" charset="0"/>
                <a:cs typeface="Arial" panose="020B0604020202020204" pitchFamily="34" charset="0"/>
              </a:rPr>
              <a:t>- Interdisciplinary Research Center for Refining &amp; Advanced Chemicals      - Department of Chemistry</a:t>
            </a:r>
            <a:endParaRPr lang="en-SA" sz="2400" dirty="0">
              <a:solidFill>
                <a:schemeClr val="bg1"/>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18ADD778-B2D1-BF63-B1BC-CDD54825DE2E}"/>
              </a:ext>
            </a:extLst>
          </p:cNvPr>
          <p:cNvSpPr txBox="1"/>
          <p:nvPr/>
        </p:nvSpPr>
        <p:spPr>
          <a:xfrm>
            <a:off x="790579" y="5885293"/>
            <a:ext cx="9000000" cy="630942"/>
          </a:xfrm>
          <a:prstGeom prst="rect">
            <a:avLst/>
          </a:prstGeom>
          <a:solidFill>
            <a:srgbClr val="009767"/>
          </a:solidFill>
          <a:ln>
            <a:noFill/>
          </a:ln>
        </p:spPr>
        <p:txBody>
          <a:bodyPr wrap="square" rtlCol="0">
            <a:spAutoFit/>
          </a:bodyPr>
          <a:lstStyle/>
          <a:p>
            <a:r>
              <a:rPr lang="en-US" sz="3500" b="1" dirty="0">
                <a:solidFill>
                  <a:schemeClr val="bg1"/>
                </a:solidFill>
                <a:latin typeface="Arial" panose="020B0604020202020204" pitchFamily="34" charset="0"/>
                <a:cs typeface="Arial" panose="020B0604020202020204" pitchFamily="34" charset="0"/>
              </a:rPr>
              <a:t>Abstract</a:t>
            </a:r>
            <a:endParaRPr lang="en-SA" sz="3500" b="1" dirty="0">
              <a:solidFill>
                <a:schemeClr val="bg1"/>
              </a:solidFill>
            </a:endParaRPr>
          </a:p>
        </p:txBody>
      </p:sp>
      <p:sp>
        <p:nvSpPr>
          <p:cNvPr id="23" name="TextBox 22">
            <a:extLst>
              <a:ext uri="{FF2B5EF4-FFF2-40B4-BE49-F238E27FC236}">
                <a16:creationId xmlns:a16="http://schemas.microsoft.com/office/drawing/2014/main" id="{DD86B7E5-D4EA-7901-2247-4309E94D17C1}"/>
              </a:ext>
            </a:extLst>
          </p:cNvPr>
          <p:cNvSpPr txBox="1"/>
          <p:nvPr/>
        </p:nvSpPr>
        <p:spPr>
          <a:xfrm>
            <a:off x="11593046" y="5888149"/>
            <a:ext cx="9000000" cy="630942"/>
          </a:xfrm>
          <a:prstGeom prst="rect">
            <a:avLst/>
          </a:prstGeom>
          <a:solidFill>
            <a:srgbClr val="009767"/>
          </a:solidFill>
          <a:ln>
            <a:noFill/>
          </a:ln>
        </p:spPr>
        <p:txBody>
          <a:bodyPr wrap="square" rtlCol="0">
            <a:spAutoFit/>
          </a:bodyPr>
          <a:lstStyle/>
          <a:p>
            <a:r>
              <a:rPr lang="en-US" sz="3500" b="1" dirty="0">
                <a:solidFill>
                  <a:schemeClr val="bg1"/>
                </a:solidFill>
                <a:latin typeface="Arial" panose="020B0604020202020204" pitchFamily="34" charset="0"/>
                <a:cs typeface="Arial" panose="020B0604020202020204" pitchFamily="34" charset="0"/>
              </a:rPr>
              <a:t>Results &amp; Discussion</a:t>
            </a:r>
            <a:endParaRPr lang="en-SA" sz="3500" b="1" dirty="0">
              <a:solidFill>
                <a:schemeClr val="bg1"/>
              </a:solidFill>
            </a:endParaRPr>
          </a:p>
        </p:txBody>
      </p:sp>
      <p:sp>
        <p:nvSpPr>
          <p:cNvPr id="25" name="TextBox 24">
            <a:extLst>
              <a:ext uri="{FF2B5EF4-FFF2-40B4-BE49-F238E27FC236}">
                <a16:creationId xmlns:a16="http://schemas.microsoft.com/office/drawing/2014/main" id="{9F02CAD3-0779-B6BF-3429-1439262AC16C}"/>
              </a:ext>
            </a:extLst>
          </p:cNvPr>
          <p:cNvSpPr txBox="1"/>
          <p:nvPr/>
        </p:nvSpPr>
        <p:spPr>
          <a:xfrm>
            <a:off x="790579" y="9038442"/>
            <a:ext cx="9000000" cy="630942"/>
          </a:xfrm>
          <a:prstGeom prst="rect">
            <a:avLst/>
          </a:prstGeom>
          <a:solidFill>
            <a:srgbClr val="009767"/>
          </a:solidFill>
          <a:ln>
            <a:noFill/>
          </a:ln>
        </p:spPr>
        <p:txBody>
          <a:bodyPr wrap="square" rtlCol="0">
            <a:spAutoFit/>
          </a:bodyPr>
          <a:lstStyle/>
          <a:p>
            <a:r>
              <a:rPr lang="en-US" sz="3500" b="1" dirty="0">
                <a:solidFill>
                  <a:schemeClr val="bg1"/>
                </a:solidFill>
                <a:latin typeface="Arial" panose="020B0604020202020204" pitchFamily="34" charset="0"/>
                <a:cs typeface="Arial" panose="020B0604020202020204" pitchFamily="34" charset="0"/>
              </a:rPr>
              <a:t>Introduction</a:t>
            </a:r>
            <a:endParaRPr lang="en-SA" sz="3500" b="1" dirty="0">
              <a:solidFill>
                <a:schemeClr val="bg1"/>
              </a:solidFill>
            </a:endParaRPr>
          </a:p>
        </p:txBody>
      </p:sp>
      <p:sp>
        <p:nvSpPr>
          <p:cNvPr id="26" name="TextBox 25">
            <a:extLst>
              <a:ext uri="{FF2B5EF4-FFF2-40B4-BE49-F238E27FC236}">
                <a16:creationId xmlns:a16="http://schemas.microsoft.com/office/drawing/2014/main" id="{D8CFF37A-B69C-A13F-1A16-948E9AA6AA3F}"/>
              </a:ext>
            </a:extLst>
          </p:cNvPr>
          <p:cNvSpPr txBox="1"/>
          <p:nvPr/>
        </p:nvSpPr>
        <p:spPr>
          <a:xfrm>
            <a:off x="693174" y="6662414"/>
            <a:ext cx="9198035" cy="2123658"/>
          </a:xfrm>
          <a:prstGeom prst="rect">
            <a:avLst/>
          </a:prstGeom>
          <a:noFill/>
          <a:ln>
            <a:noFill/>
          </a:ln>
        </p:spPr>
        <p:txBody>
          <a:bodyPr wrap="square" rtlCol="0">
            <a:spAutoFit/>
          </a:bodyPr>
          <a:lstStyle/>
          <a:p>
            <a:pPr algn="just"/>
            <a:r>
              <a:rPr lang="en-US" sz="2200" dirty="0">
                <a:latin typeface="Arial" panose="020B0604020202020204" pitchFamily="34" charset="0"/>
                <a:cs typeface="Arial" panose="020B0604020202020204" pitchFamily="34" charset="0"/>
              </a:rPr>
              <a:t>A hollow-sphere </a:t>
            </a:r>
            <a:r>
              <a:rPr lang="en-US" sz="2200" dirty="0" err="1">
                <a:latin typeface="Arial" panose="020B0604020202020204" pitchFamily="34" charset="0"/>
                <a:cs typeface="Arial" panose="020B0604020202020204" pitchFamily="34" charset="0"/>
              </a:rPr>
              <a:t>Ni@CeO</a:t>
            </a:r>
            <a:r>
              <a:rPr lang="en-US" sz="2200" dirty="0">
                <a:latin typeface="Arial" panose="020B0604020202020204" pitchFamily="34" charset="0"/>
                <a:cs typeface="Arial" panose="020B0604020202020204" pitchFamily="34" charset="0"/>
              </a:rPr>
              <a:t>₂ catalyst was developed for efficient DRM. The structure enhanced oxygen mobility and Ni stability. At 15 </a:t>
            </a:r>
            <a:r>
              <a:rPr lang="en-US" sz="2200" dirty="0" err="1">
                <a:latin typeface="Arial" panose="020B0604020202020204" pitchFamily="34" charset="0"/>
                <a:cs typeface="Arial" panose="020B0604020202020204" pitchFamily="34" charset="0"/>
              </a:rPr>
              <a:t>wt</a:t>
            </a:r>
            <a:r>
              <a:rPr lang="en-US" sz="2200" dirty="0">
                <a:latin typeface="Arial" panose="020B0604020202020204" pitchFamily="34" charset="0"/>
                <a:cs typeface="Arial" panose="020B0604020202020204" pitchFamily="34" charset="0"/>
              </a:rPr>
              <a:t>% Ni, the catalyst achieved 83% CH₄ and 81% CO₂ conversions at 750°C (H₂/CO = 0.79). Higher Ni loadings led to agglomeration and reduced activity. The presence of oxygen vacancies and elevated surface basicity was found to significantly enhance DRM activity.</a:t>
            </a:r>
            <a:endParaRPr lang="en-SA" sz="2200" dirty="0"/>
          </a:p>
        </p:txBody>
      </p:sp>
      <p:sp>
        <p:nvSpPr>
          <p:cNvPr id="36" name="TextBox 35">
            <a:extLst>
              <a:ext uri="{FF2B5EF4-FFF2-40B4-BE49-F238E27FC236}">
                <a16:creationId xmlns:a16="http://schemas.microsoft.com/office/drawing/2014/main" id="{988D0111-597F-1CC7-728F-F25603E7E54F}"/>
              </a:ext>
            </a:extLst>
          </p:cNvPr>
          <p:cNvSpPr txBox="1"/>
          <p:nvPr/>
        </p:nvSpPr>
        <p:spPr>
          <a:xfrm>
            <a:off x="790579" y="14959096"/>
            <a:ext cx="9000000" cy="630942"/>
          </a:xfrm>
          <a:prstGeom prst="rect">
            <a:avLst/>
          </a:prstGeom>
          <a:solidFill>
            <a:srgbClr val="009767"/>
          </a:solidFill>
          <a:ln>
            <a:noFill/>
          </a:ln>
        </p:spPr>
        <p:txBody>
          <a:bodyPr wrap="square" rtlCol="0">
            <a:spAutoFit/>
          </a:bodyPr>
          <a:lstStyle/>
          <a:p>
            <a:r>
              <a:rPr lang="en-US" sz="3500" b="1" dirty="0">
                <a:solidFill>
                  <a:schemeClr val="bg1"/>
                </a:solidFill>
                <a:latin typeface="Arial" panose="020B0604020202020204" pitchFamily="34" charset="0"/>
                <a:cs typeface="Arial" panose="020B0604020202020204" pitchFamily="34" charset="0"/>
              </a:rPr>
              <a:t>Synthesis of Catalyst</a:t>
            </a:r>
          </a:p>
        </p:txBody>
      </p:sp>
      <p:sp>
        <p:nvSpPr>
          <p:cNvPr id="3" name="TextBox 2">
            <a:extLst>
              <a:ext uri="{FF2B5EF4-FFF2-40B4-BE49-F238E27FC236}">
                <a16:creationId xmlns:a16="http://schemas.microsoft.com/office/drawing/2014/main" id="{16DA14F3-5ECA-2388-9097-11F4BF2F6635}"/>
              </a:ext>
            </a:extLst>
          </p:cNvPr>
          <p:cNvSpPr txBox="1"/>
          <p:nvPr/>
        </p:nvSpPr>
        <p:spPr>
          <a:xfrm>
            <a:off x="18488025" y="3145359"/>
            <a:ext cx="2895599" cy="1200329"/>
          </a:xfrm>
          <a:prstGeom prst="rect">
            <a:avLst/>
          </a:prstGeom>
          <a:solidFill>
            <a:srgbClr val="F0BA4F"/>
          </a:solidFill>
        </p:spPr>
        <p:txBody>
          <a:bodyPr wrap="square" rtlCol="0">
            <a:spAutoFit/>
          </a:bodyPr>
          <a:lstStyle/>
          <a:p>
            <a:r>
              <a:rPr lang="en-SA" sz="3600" b="1" dirty="0">
                <a:solidFill>
                  <a:srgbClr val="115F66"/>
                </a:solidFill>
              </a:rPr>
              <a:t>   Poster No.</a:t>
            </a:r>
            <a:br>
              <a:rPr lang="en-SA" sz="3600" b="1" dirty="0">
                <a:solidFill>
                  <a:srgbClr val="115F66"/>
                </a:solidFill>
              </a:rPr>
            </a:br>
            <a:r>
              <a:rPr lang="en-SA" sz="3600" b="1" dirty="0">
                <a:solidFill>
                  <a:srgbClr val="115F66"/>
                </a:solidFill>
              </a:rPr>
              <a:t>   </a:t>
            </a:r>
            <a:r>
              <a:rPr lang="en-SA" sz="3600" dirty="0">
                <a:solidFill>
                  <a:srgbClr val="115F66"/>
                </a:solidFill>
              </a:rPr>
              <a:t>A02-007        </a:t>
            </a:r>
          </a:p>
        </p:txBody>
      </p:sp>
      <p:sp>
        <p:nvSpPr>
          <p:cNvPr id="2" name="TextBox 1">
            <a:extLst>
              <a:ext uri="{FF2B5EF4-FFF2-40B4-BE49-F238E27FC236}">
                <a16:creationId xmlns:a16="http://schemas.microsoft.com/office/drawing/2014/main" id="{7296B6A8-1F98-A770-C7F7-0AAFD2265A2F}"/>
              </a:ext>
            </a:extLst>
          </p:cNvPr>
          <p:cNvSpPr txBox="1"/>
          <p:nvPr/>
        </p:nvSpPr>
        <p:spPr>
          <a:xfrm>
            <a:off x="11683691" y="21019933"/>
            <a:ext cx="9000000" cy="630942"/>
          </a:xfrm>
          <a:prstGeom prst="rect">
            <a:avLst/>
          </a:prstGeom>
          <a:solidFill>
            <a:srgbClr val="009767"/>
          </a:solidFill>
          <a:ln>
            <a:noFill/>
          </a:ln>
        </p:spPr>
        <p:txBody>
          <a:bodyPr wrap="square" rtlCol="0">
            <a:spAutoFit/>
          </a:bodyPr>
          <a:lstStyle/>
          <a:p>
            <a:r>
              <a:rPr lang="en-US" sz="3500" b="1" dirty="0">
                <a:solidFill>
                  <a:schemeClr val="bg1"/>
                </a:solidFill>
                <a:latin typeface="Arial" panose="020B0604020202020204" pitchFamily="34" charset="0"/>
                <a:cs typeface="Arial" panose="020B0604020202020204" pitchFamily="34" charset="0"/>
              </a:rPr>
              <a:t>Conclusion:</a:t>
            </a:r>
          </a:p>
        </p:txBody>
      </p:sp>
      <p:sp>
        <p:nvSpPr>
          <p:cNvPr id="6" name="TextBox 5">
            <a:extLst>
              <a:ext uri="{FF2B5EF4-FFF2-40B4-BE49-F238E27FC236}">
                <a16:creationId xmlns:a16="http://schemas.microsoft.com/office/drawing/2014/main" id="{80103495-3CB3-1BF3-32AF-9ABC604B9B26}"/>
              </a:ext>
            </a:extLst>
          </p:cNvPr>
          <p:cNvSpPr txBox="1"/>
          <p:nvPr/>
        </p:nvSpPr>
        <p:spPr>
          <a:xfrm>
            <a:off x="11683690" y="21746551"/>
            <a:ext cx="8954955" cy="2123658"/>
          </a:xfrm>
          <a:prstGeom prst="rect">
            <a:avLst/>
          </a:prstGeom>
          <a:noFill/>
          <a:ln>
            <a:noFill/>
          </a:ln>
        </p:spPr>
        <p:txBody>
          <a:bodyPr wrap="square" rtlCol="0">
            <a:spAutoFit/>
          </a:bodyPr>
          <a:lstStyle/>
          <a:p>
            <a:pPr algn="just"/>
            <a:r>
              <a:rPr lang="en-US" sz="2200" dirty="0">
                <a:latin typeface="Arial" panose="020B0604020202020204" pitchFamily="34" charset="0"/>
                <a:cs typeface="Arial" panose="020B0604020202020204" pitchFamily="34" charset="0"/>
              </a:rPr>
              <a:t>Hollow-sphere </a:t>
            </a:r>
            <a:r>
              <a:rPr lang="en-US" sz="2200" dirty="0" err="1">
                <a:latin typeface="Arial" panose="020B0604020202020204" pitchFamily="34" charset="0"/>
                <a:cs typeface="Arial" panose="020B0604020202020204" pitchFamily="34" charset="0"/>
              </a:rPr>
              <a:t>Ni@CeO</a:t>
            </a:r>
            <a:r>
              <a:rPr lang="en-US" sz="2200" dirty="0">
                <a:latin typeface="Arial" panose="020B0604020202020204" pitchFamily="34" charset="0"/>
                <a:cs typeface="Arial" panose="020B0604020202020204" pitchFamily="34" charset="0"/>
              </a:rPr>
              <a:t>₂ catalysts showed enhanced oxygen mobility and stability for DRM. The optimal 15 </a:t>
            </a:r>
            <a:r>
              <a:rPr lang="en-US" sz="2200" dirty="0" err="1">
                <a:latin typeface="Arial" panose="020B0604020202020204" pitchFamily="34" charset="0"/>
                <a:cs typeface="Arial" panose="020B0604020202020204" pitchFamily="34" charset="0"/>
              </a:rPr>
              <a:t>wt</a:t>
            </a:r>
            <a:r>
              <a:rPr lang="en-US" sz="2200" dirty="0">
                <a:latin typeface="Arial" panose="020B0604020202020204" pitchFamily="34" charset="0"/>
                <a:cs typeface="Arial" panose="020B0604020202020204" pitchFamily="34" charset="0"/>
              </a:rPr>
              <a:t>% Ni catalyst achieved 83% CH₄ and 81% CO₂ conversions at 750 °C with a H₂/CO ratio of 0.79 and stable performance over 40 hours. Higher Ni loading led to agglomeration and a reduction in activity. This catalyst offers strong potential for durable syngas production for commercialization.</a:t>
            </a:r>
            <a:endParaRPr lang="en-SA" sz="2200" dirty="0"/>
          </a:p>
        </p:txBody>
      </p:sp>
      <p:sp>
        <p:nvSpPr>
          <p:cNvPr id="8" name="TextBox 7">
            <a:extLst>
              <a:ext uri="{FF2B5EF4-FFF2-40B4-BE49-F238E27FC236}">
                <a16:creationId xmlns:a16="http://schemas.microsoft.com/office/drawing/2014/main" id="{9A109FA4-92CB-8C7C-4618-8E766CD27841}"/>
              </a:ext>
            </a:extLst>
          </p:cNvPr>
          <p:cNvSpPr txBox="1"/>
          <p:nvPr/>
        </p:nvSpPr>
        <p:spPr>
          <a:xfrm>
            <a:off x="11683692" y="24373253"/>
            <a:ext cx="9000000" cy="630000"/>
          </a:xfrm>
          <a:prstGeom prst="rect">
            <a:avLst/>
          </a:prstGeom>
          <a:solidFill>
            <a:srgbClr val="009767"/>
          </a:solidFill>
          <a:ln>
            <a:noFill/>
          </a:ln>
        </p:spPr>
        <p:txBody>
          <a:bodyPr wrap="square" rtlCol="0">
            <a:spAutoFit/>
          </a:bodyPr>
          <a:lstStyle/>
          <a:p>
            <a:r>
              <a:rPr lang="en-US" sz="3500" b="1" dirty="0">
                <a:solidFill>
                  <a:schemeClr val="bg1"/>
                </a:solidFill>
                <a:latin typeface="Arial" panose="020B0604020202020204" pitchFamily="34" charset="0"/>
                <a:cs typeface="Arial" panose="020B0604020202020204" pitchFamily="34" charset="0"/>
              </a:rPr>
              <a:t>Acknowledgements:</a:t>
            </a:r>
          </a:p>
        </p:txBody>
      </p:sp>
      <p:sp>
        <p:nvSpPr>
          <p:cNvPr id="11" name="TextBox 10">
            <a:extLst>
              <a:ext uri="{FF2B5EF4-FFF2-40B4-BE49-F238E27FC236}">
                <a16:creationId xmlns:a16="http://schemas.microsoft.com/office/drawing/2014/main" id="{3564AFE1-3F46-17C5-8E51-88BC601B6841}"/>
              </a:ext>
            </a:extLst>
          </p:cNvPr>
          <p:cNvSpPr txBox="1"/>
          <p:nvPr/>
        </p:nvSpPr>
        <p:spPr>
          <a:xfrm>
            <a:off x="11683690" y="25099871"/>
            <a:ext cx="8954956" cy="769441"/>
          </a:xfrm>
          <a:prstGeom prst="rect">
            <a:avLst/>
          </a:prstGeom>
          <a:noFill/>
          <a:ln>
            <a:noFill/>
          </a:ln>
        </p:spPr>
        <p:txBody>
          <a:bodyPr wrap="square" rtlCol="0">
            <a:spAutoFit/>
          </a:bodyPr>
          <a:lstStyle/>
          <a:p>
            <a:pPr algn="just"/>
            <a:r>
              <a:rPr lang="en-US" sz="2200" dirty="0">
                <a:latin typeface="Arial" panose="020B0604020202020204" pitchFamily="34" charset="0"/>
                <a:cs typeface="Arial" panose="020B0604020202020204" pitchFamily="34" charset="0"/>
              </a:rPr>
              <a:t>This work was supported by the Interdisciplinary Research Center for Refining &amp; Advanced Chemicals, KFUPM (Project #INRC2520)</a:t>
            </a:r>
            <a:endParaRPr lang="en-SA" sz="2200" dirty="0"/>
          </a:p>
        </p:txBody>
      </p:sp>
      <p:pic>
        <p:nvPicPr>
          <p:cNvPr id="18" name="Picture 17">
            <a:extLst>
              <a:ext uri="{FF2B5EF4-FFF2-40B4-BE49-F238E27FC236}">
                <a16:creationId xmlns:a16="http://schemas.microsoft.com/office/drawing/2014/main" id="{F3399206-05E1-580A-14B3-4F08353A19E5}"/>
              </a:ext>
            </a:extLst>
          </p:cNvPr>
          <p:cNvPicPr>
            <a:picLocks noChangeAspect="1"/>
          </p:cNvPicPr>
          <p:nvPr/>
        </p:nvPicPr>
        <p:blipFill>
          <a:blip r:embed="rId3"/>
          <a:stretch>
            <a:fillRect/>
          </a:stretch>
        </p:blipFill>
        <p:spPr>
          <a:xfrm>
            <a:off x="12076398" y="6923891"/>
            <a:ext cx="7736904" cy="13805972"/>
          </a:xfrm>
          <a:prstGeom prst="rect">
            <a:avLst/>
          </a:prstGeom>
        </p:spPr>
      </p:pic>
      <p:pic>
        <p:nvPicPr>
          <p:cNvPr id="20" name="Picture 19">
            <a:extLst>
              <a:ext uri="{FF2B5EF4-FFF2-40B4-BE49-F238E27FC236}">
                <a16:creationId xmlns:a16="http://schemas.microsoft.com/office/drawing/2014/main" id="{06291101-DE5A-9023-9CFC-417A854978DE}"/>
              </a:ext>
            </a:extLst>
          </p:cNvPr>
          <p:cNvPicPr>
            <a:picLocks noChangeAspect="1"/>
          </p:cNvPicPr>
          <p:nvPr/>
        </p:nvPicPr>
        <p:blipFill>
          <a:blip r:embed="rId4"/>
          <a:stretch>
            <a:fillRect/>
          </a:stretch>
        </p:blipFill>
        <p:spPr>
          <a:xfrm>
            <a:off x="753036" y="9921754"/>
            <a:ext cx="8933889" cy="4567325"/>
          </a:xfrm>
          <a:prstGeom prst="rect">
            <a:avLst/>
          </a:prstGeom>
        </p:spPr>
      </p:pic>
      <p:pic>
        <p:nvPicPr>
          <p:cNvPr id="28" name="Picture 27">
            <a:extLst>
              <a:ext uri="{FF2B5EF4-FFF2-40B4-BE49-F238E27FC236}">
                <a16:creationId xmlns:a16="http://schemas.microsoft.com/office/drawing/2014/main" id="{941D394D-32D6-0063-97C2-0DF0EB9A1519}"/>
              </a:ext>
            </a:extLst>
          </p:cNvPr>
          <p:cNvPicPr>
            <a:picLocks noChangeAspect="1"/>
          </p:cNvPicPr>
          <p:nvPr/>
        </p:nvPicPr>
        <p:blipFill>
          <a:blip r:embed="rId5"/>
          <a:stretch>
            <a:fillRect/>
          </a:stretch>
        </p:blipFill>
        <p:spPr>
          <a:xfrm>
            <a:off x="878617" y="15811957"/>
            <a:ext cx="9012593" cy="2123657"/>
          </a:xfrm>
          <a:prstGeom prst="rect">
            <a:avLst/>
          </a:prstGeom>
        </p:spPr>
      </p:pic>
      <p:pic>
        <p:nvPicPr>
          <p:cNvPr id="30" name="Picture 29">
            <a:extLst>
              <a:ext uri="{FF2B5EF4-FFF2-40B4-BE49-F238E27FC236}">
                <a16:creationId xmlns:a16="http://schemas.microsoft.com/office/drawing/2014/main" id="{19FFC22D-FA10-6E74-2772-2907238FC43E}"/>
              </a:ext>
            </a:extLst>
          </p:cNvPr>
          <p:cNvPicPr>
            <a:picLocks noChangeAspect="1"/>
          </p:cNvPicPr>
          <p:nvPr/>
        </p:nvPicPr>
        <p:blipFill>
          <a:blip r:embed="rId6"/>
          <a:stretch>
            <a:fillRect/>
          </a:stretch>
        </p:blipFill>
        <p:spPr>
          <a:xfrm>
            <a:off x="1161394" y="17747316"/>
            <a:ext cx="8669347" cy="8266122"/>
          </a:xfrm>
          <a:prstGeom prst="rect">
            <a:avLst/>
          </a:prstGeom>
        </p:spPr>
      </p:pic>
      <p:sp>
        <p:nvSpPr>
          <p:cNvPr id="9" name="TextBox 8">
            <a:extLst>
              <a:ext uri="{FF2B5EF4-FFF2-40B4-BE49-F238E27FC236}">
                <a16:creationId xmlns:a16="http://schemas.microsoft.com/office/drawing/2014/main" id="{4EC3DF9B-CBBE-799F-17AC-0A93236D23AE}"/>
              </a:ext>
            </a:extLst>
          </p:cNvPr>
          <p:cNvSpPr txBox="1"/>
          <p:nvPr/>
        </p:nvSpPr>
        <p:spPr>
          <a:xfrm>
            <a:off x="1161394" y="26769516"/>
            <a:ext cx="5661969" cy="584775"/>
          </a:xfrm>
          <a:prstGeom prst="rect">
            <a:avLst/>
          </a:prstGeom>
          <a:noFill/>
        </p:spPr>
        <p:txBody>
          <a:bodyPr wrap="square" rtlCol="0">
            <a:spAutoFit/>
          </a:bodyPr>
          <a:lstStyle/>
          <a:p>
            <a:r>
              <a:rPr lang="en-US" sz="3200" b="1" dirty="0">
                <a:solidFill>
                  <a:srgbClr val="115F66"/>
                </a:solidFill>
                <a:latin typeface="Arial" panose="020B0604020202020204" pitchFamily="34" charset="0"/>
                <a:cs typeface="Arial" panose="020B0604020202020204" pitchFamily="34" charset="0"/>
              </a:rPr>
              <a:t>KFUPM Snapshot</a:t>
            </a:r>
            <a:endParaRPr lang="en-SA" sz="3200" b="1" dirty="0">
              <a:solidFill>
                <a:srgbClr val="115F66"/>
              </a:solidFill>
              <a:latin typeface="Arial" panose="020B0604020202020204" pitchFamily="34" charset="0"/>
              <a:cs typeface="Arial" panose="020B0604020202020204" pitchFamily="34" charset="0"/>
            </a:endParaRPr>
          </a:p>
        </p:txBody>
      </p:sp>
      <p:grpSp>
        <p:nvGrpSpPr>
          <p:cNvPr id="47" name="Group 46">
            <a:extLst>
              <a:ext uri="{FF2B5EF4-FFF2-40B4-BE49-F238E27FC236}">
                <a16:creationId xmlns:a16="http://schemas.microsoft.com/office/drawing/2014/main" id="{47AC7D69-26E3-C839-7545-45D54B1ED7CB}"/>
              </a:ext>
            </a:extLst>
          </p:cNvPr>
          <p:cNvGrpSpPr/>
          <p:nvPr/>
        </p:nvGrpSpPr>
        <p:grpSpPr>
          <a:xfrm>
            <a:off x="1293925" y="27605452"/>
            <a:ext cx="18862489" cy="2080229"/>
            <a:chOff x="1293925" y="27605452"/>
            <a:chExt cx="18862489" cy="2080229"/>
          </a:xfrm>
        </p:grpSpPr>
        <p:pic>
          <p:nvPicPr>
            <p:cNvPr id="13" name="Graphic 12" descr="Lightbulb with solid fill">
              <a:extLst>
                <a:ext uri="{FF2B5EF4-FFF2-40B4-BE49-F238E27FC236}">
                  <a16:creationId xmlns:a16="http://schemas.microsoft.com/office/drawing/2014/main" id="{27C51C86-F06D-5FDE-798E-00F20097898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8544226" y="27605452"/>
              <a:ext cx="981967" cy="981967"/>
            </a:xfrm>
            <a:prstGeom prst="rect">
              <a:avLst/>
            </a:prstGeom>
          </p:spPr>
        </p:pic>
        <p:pic>
          <p:nvPicPr>
            <p:cNvPr id="14" name="Graphic 13" descr="Graduation cap outline">
              <a:extLst>
                <a:ext uri="{FF2B5EF4-FFF2-40B4-BE49-F238E27FC236}">
                  <a16:creationId xmlns:a16="http://schemas.microsoft.com/office/drawing/2014/main" id="{531EFF22-5035-1C1C-2AC1-48B1B0313C1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563986" y="27636138"/>
              <a:ext cx="920594" cy="920594"/>
            </a:xfrm>
            <a:prstGeom prst="rect">
              <a:avLst/>
            </a:prstGeom>
          </p:spPr>
        </p:pic>
        <p:pic>
          <p:nvPicPr>
            <p:cNvPr id="17" name="Graphic 16" descr="Trophy outline">
              <a:extLst>
                <a:ext uri="{FF2B5EF4-FFF2-40B4-BE49-F238E27FC236}">
                  <a16:creationId xmlns:a16="http://schemas.microsoft.com/office/drawing/2014/main" id="{1E1FD13D-DAF6-7858-22D1-DDF05CD4ECE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3086586" y="27636138"/>
              <a:ext cx="920594" cy="920594"/>
            </a:xfrm>
            <a:prstGeom prst="rect">
              <a:avLst/>
            </a:prstGeom>
          </p:spPr>
        </p:pic>
        <p:pic>
          <p:nvPicPr>
            <p:cNvPr id="19" name="Graphic 18" descr="Artificial Intelligence outline">
              <a:extLst>
                <a:ext uri="{FF2B5EF4-FFF2-40B4-BE49-F238E27FC236}">
                  <a16:creationId xmlns:a16="http://schemas.microsoft.com/office/drawing/2014/main" id="{5827A753-7927-EF49-AFCC-89113044ADC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5847046" y="27636138"/>
              <a:ext cx="920594" cy="920594"/>
            </a:xfrm>
            <a:prstGeom prst="rect">
              <a:avLst/>
            </a:prstGeom>
          </p:spPr>
        </p:pic>
        <p:pic>
          <p:nvPicPr>
            <p:cNvPr id="21" name="Graphic 20" descr="Female Profile outline">
              <a:extLst>
                <a:ext uri="{FF2B5EF4-FFF2-40B4-BE49-F238E27FC236}">
                  <a16:creationId xmlns:a16="http://schemas.microsoft.com/office/drawing/2014/main" id="{86945E71-8C27-0BFC-9283-EFBF7CC1C0B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231514" y="27636138"/>
              <a:ext cx="920594" cy="920594"/>
            </a:xfrm>
            <a:prstGeom prst="rect">
              <a:avLst/>
            </a:prstGeom>
          </p:spPr>
        </p:pic>
        <p:pic>
          <p:nvPicPr>
            <p:cNvPr id="24" name="Graphic 23" descr="Globe outline">
              <a:extLst>
                <a:ext uri="{FF2B5EF4-FFF2-40B4-BE49-F238E27FC236}">
                  <a16:creationId xmlns:a16="http://schemas.microsoft.com/office/drawing/2014/main" id="{9859448D-D32C-CC56-A5D5-7F18152C597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864899" y="27666825"/>
              <a:ext cx="859221" cy="859221"/>
            </a:xfrm>
            <a:prstGeom prst="rect">
              <a:avLst/>
            </a:prstGeom>
          </p:spPr>
        </p:pic>
        <p:sp>
          <p:nvSpPr>
            <p:cNvPr id="27" name="TextBox 26">
              <a:extLst>
                <a:ext uri="{FF2B5EF4-FFF2-40B4-BE49-F238E27FC236}">
                  <a16:creationId xmlns:a16="http://schemas.microsoft.com/office/drawing/2014/main" id="{1DC3C09A-C652-196E-5ADB-DD95885464C3}"/>
                </a:ext>
              </a:extLst>
            </p:cNvPr>
            <p:cNvSpPr txBox="1"/>
            <p:nvPr/>
          </p:nvSpPr>
          <p:spPr>
            <a:xfrm>
              <a:off x="4205371" y="28670018"/>
              <a:ext cx="2144953" cy="707886"/>
            </a:xfrm>
            <a:prstGeom prst="rect">
              <a:avLst/>
            </a:prstGeom>
            <a:noFill/>
            <a:ln>
              <a:noFill/>
            </a:ln>
          </p:spPr>
          <p:txBody>
            <a:bodyPr wrap="square" rtlCol="0">
              <a:spAutoFit/>
            </a:bodyPr>
            <a:lstStyle/>
            <a:p>
              <a:pPr algn="ctr"/>
              <a:r>
                <a:rPr lang="en-US" sz="2000" dirty="0">
                  <a:solidFill>
                    <a:srgbClr val="115F66"/>
                  </a:solidFill>
                  <a:latin typeface="Arial" panose="020B0604020202020204" pitchFamily="34" charset="0"/>
                  <a:cs typeface="Arial" panose="020B0604020202020204" pitchFamily="34" charset="0"/>
                </a:rPr>
                <a:t>Students from 80+ countries</a:t>
              </a:r>
            </a:p>
          </p:txBody>
        </p:sp>
        <p:sp>
          <p:nvSpPr>
            <p:cNvPr id="29" name="TextBox 28">
              <a:extLst>
                <a:ext uri="{FF2B5EF4-FFF2-40B4-BE49-F238E27FC236}">
                  <a16:creationId xmlns:a16="http://schemas.microsoft.com/office/drawing/2014/main" id="{DB775026-5581-8CA5-7DF2-6A58E3CBC120}"/>
                </a:ext>
              </a:extLst>
            </p:cNvPr>
            <p:cNvSpPr txBox="1"/>
            <p:nvPr/>
          </p:nvSpPr>
          <p:spPr>
            <a:xfrm>
              <a:off x="6781495" y="28670018"/>
              <a:ext cx="2406211" cy="707886"/>
            </a:xfrm>
            <a:prstGeom prst="rect">
              <a:avLst/>
            </a:prstGeom>
            <a:noFill/>
            <a:ln>
              <a:noFill/>
            </a:ln>
          </p:spPr>
          <p:txBody>
            <a:bodyPr wrap="square" rtlCol="0">
              <a:spAutoFit/>
            </a:bodyPr>
            <a:lstStyle/>
            <a:p>
              <a:pPr algn="ctr"/>
              <a:r>
                <a:rPr lang="en-US" sz="2000" dirty="0">
                  <a:solidFill>
                    <a:srgbClr val="115F66"/>
                  </a:solidFill>
                  <a:latin typeface="Arial" panose="020B0604020202020204" pitchFamily="34" charset="0"/>
                  <a:cs typeface="Arial" panose="020B0604020202020204" pitchFamily="34" charset="0"/>
                </a:rPr>
                <a:t>40% graduate students</a:t>
              </a:r>
            </a:p>
          </p:txBody>
        </p:sp>
        <p:sp>
          <p:nvSpPr>
            <p:cNvPr id="31" name="TextBox 30">
              <a:extLst>
                <a:ext uri="{FF2B5EF4-FFF2-40B4-BE49-F238E27FC236}">
                  <a16:creationId xmlns:a16="http://schemas.microsoft.com/office/drawing/2014/main" id="{48A5DE3A-484E-FBE5-DF16-3D35D7D3DD19}"/>
                </a:ext>
              </a:extLst>
            </p:cNvPr>
            <p:cNvSpPr txBox="1"/>
            <p:nvPr/>
          </p:nvSpPr>
          <p:spPr>
            <a:xfrm>
              <a:off x="9428524" y="28670018"/>
              <a:ext cx="2526575" cy="1015663"/>
            </a:xfrm>
            <a:prstGeom prst="rect">
              <a:avLst/>
            </a:prstGeom>
            <a:noFill/>
            <a:ln>
              <a:noFill/>
            </a:ln>
          </p:spPr>
          <p:txBody>
            <a:bodyPr wrap="square" rtlCol="0">
              <a:spAutoFit/>
            </a:bodyPr>
            <a:lstStyle/>
            <a:p>
              <a:pPr algn="ctr"/>
              <a:r>
                <a:rPr lang="en-US" sz="2000" dirty="0">
                  <a:solidFill>
                    <a:srgbClr val="115F66"/>
                  </a:solidFill>
                  <a:latin typeface="Arial" panose="020B0604020202020204" pitchFamily="34" charset="0"/>
                  <a:cs typeface="Arial" panose="020B0604020202020204" pitchFamily="34" charset="0"/>
                </a:rPr>
                <a:t>50% female engineering enrollment</a:t>
              </a:r>
            </a:p>
          </p:txBody>
        </p:sp>
        <p:sp>
          <p:nvSpPr>
            <p:cNvPr id="32" name="TextBox 31">
              <a:extLst>
                <a:ext uri="{FF2B5EF4-FFF2-40B4-BE49-F238E27FC236}">
                  <a16:creationId xmlns:a16="http://schemas.microsoft.com/office/drawing/2014/main" id="{433CE23C-AC72-17A7-8763-C5D787EF597E}"/>
                </a:ext>
              </a:extLst>
            </p:cNvPr>
            <p:cNvSpPr txBox="1"/>
            <p:nvPr/>
          </p:nvSpPr>
          <p:spPr>
            <a:xfrm>
              <a:off x="12714096" y="28670018"/>
              <a:ext cx="1672107" cy="707886"/>
            </a:xfrm>
            <a:prstGeom prst="rect">
              <a:avLst/>
            </a:prstGeom>
            <a:noFill/>
            <a:ln>
              <a:noFill/>
            </a:ln>
          </p:spPr>
          <p:txBody>
            <a:bodyPr wrap="square" rtlCol="0">
              <a:spAutoFit/>
            </a:bodyPr>
            <a:lstStyle/>
            <a:p>
              <a:pPr algn="ctr"/>
              <a:r>
                <a:rPr lang="en-US" sz="2000" dirty="0">
                  <a:solidFill>
                    <a:srgbClr val="115F66"/>
                  </a:solidFill>
                  <a:latin typeface="Arial" panose="020B0604020202020204" pitchFamily="34" charset="0"/>
                  <a:cs typeface="Arial" panose="020B0604020202020204" pitchFamily="34" charset="0"/>
                </a:rPr>
                <a:t>#63 worldwide</a:t>
              </a:r>
            </a:p>
          </p:txBody>
        </p:sp>
        <p:sp>
          <p:nvSpPr>
            <p:cNvPr id="33" name="TextBox 32">
              <a:extLst>
                <a:ext uri="{FF2B5EF4-FFF2-40B4-BE49-F238E27FC236}">
                  <a16:creationId xmlns:a16="http://schemas.microsoft.com/office/drawing/2014/main" id="{28BB1122-EA7A-0FAB-7303-44E40E56A8FE}"/>
                </a:ext>
              </a:extLst>
            </p:cNvPr>
            <p:cNvSpPr txBox="1"/>
            <p:nvPr/>
          </p:nvSpPr>
          <p:spPr>
            <a:xfrm>
              <a:off x="15709807" y="28670018"/>
              <a:ext cx="1195072" cy="400110"/>
            </a:xfrm>
            <a:prstGeom prst="rect">
              <a:avLst/>
            </a:prstGeom>
            <a:noFill/>
            <a:ln>
              <a:noFill/>
            </a:ln>
          </p:spPr>
          <p:txBody>
            <a:bodyPr wrap="square" rtlCol="0">
              <a:spAutoFit/>
            </a:bodyPr>
            <a:lstStyle/>
            <a:p>
              <a:pPr algn="ctr"/>
              <a:r>
                <a:rPr lang="en-US" sz="2000" dirty="0">
                  <a:solidFill>
                    <a:srgbClr val="115F66"/>
                  </a:solidFill>
                  <a:latin typeface="Arial" panose="020B0604020202020204" pitchFamily="34" charset="0"/>
                  <a:cs typeface="Arial" panose="020B0604020202020204" pitchFamily="34" charset="0"/>
                </a:rPr>
                <a:t>AI+X</a:t>
              </a:r>
              <a:r>
                <a:rPr lang="en-US" sz="2000" baseline="30000" dirty="0">
                  <a:solidFill>
                    <a:srgbClr val="115F66"/>
                  </a:solidFill>
                  <a:latin typeface="Arial" panose="020B0604020202020204" pitchFamily="34" charset="0"/>
                  <a:cs typeface="Arial" panose="020B0604020202020204" pitchFamily="34" charset="0"/>
                </a:rPr>
                <a:t>TM</a:t>
              </a:r>
              <a:endParaRPr lang="en-US" sz="2000" dirty="0">
                <a:solidFill>
                  <a:srgbClr val="115F66"/>
                </a:solidFill>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3DAA895B-0E61-8ACE-7AD7-D6D560EFD506}"/>
                </a:ext>
              </a:extLst>
            </p:cNvPr>
            <p:cNvSpPr txBox="1"/>
            <p:nvPr/>
          </p:nvSpPr>
          <p:spPr>
            <a:xfrm>
              <a:off x="17976050" y="28670018"/>
              <a:ext cx="2180364" cy="400110"/>
            </a:xfrm>
            <a:prstGeom prst="rect">
              <a:avLst/>
            </a:prstGeom>
            <a:noFill/>
            <a:ln>
              <a:noFill/>
            </a:ln>
          </p:spPr>
          <p:txBody>
            <a:bodyPr wrap="square" rtlCol="0">
              <a:spAutoFit/>
            </a:bodyPr>
            <a:lstStyle/>
            <a:p>
              <a:pPr algn="ctr"/>
              <a:r>
                <a:rPr lang="en-US" sz="2000" dirty="0">
                  <a:solidFill>
                    <a:srgbClr val="115F66"/>
                  </a:solidFill>
                  <a:latin typeface="Arial" panose="020B0604020202020204" pitchFamily="34" charset="0"/>
                  <a:cs typeface="Arial" panose="020B0604020202020204" pitchFamily="34" charset="0"/>
                </a:rPr>
                <a:t>0-0-0 Policy</a:t>
              </a:r>
            </a:p>
          </p:txBody>
        </p:sp>
        <p:cxnSp>
          <p:nvCxnSpPr>
            <p:cNvPr id="35" name="Straight Connector 34">
              <a:extLst>
                <a:ext uri="{FF2B5EF4-FFF2-40B4-BE49-F238E27FC236}">
                  <a16:creationId xmlns:a16="http://schemas.microsoft.com/office/drawing/2014/main" id="{4243E1D3-8503-5599-8F2D-A41977124CCD}"/>
                </a:ext>
              </a:extLst>
            </p:cNvPr>
            <p:cNvCxnSpPr>
              <a:cxnSpLocks/>
            </p:cNvCxnSpPr>
            <p:nvPr/>
          </p:nvCxnSpPr>
          <p:spPr>
            <a:xfrm rot="5400000" flipH="1">
              <a:off x="5998400" y="28660799"/>
              <a:ext cx="126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F7907C77-02AB-E5F0-7472-56D28BBF57AE}"/>
                </a:ext>
              </a:extLst>
            </p:cNvPr>
            <p:cNvCxnSpPr>
              <a:cxnSpLocks/>
            </p:cNvCxnSpPr>
            <p:nvPr/>
          </p:nvCxnSpPr>
          <p:spPr>
            <a:xfrm rot="5400000" flipH="1">
              <a:off x="8765793" y="28660799"/>
              <a:ext cx="126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65765D1B-48AB-7573-D86C-7DA73B54B72F}"/>
                </a:ext>
              </a:extLst>
            </p:cNvPr>
            <p:cNvCxnSpPr>
              <a:cxnSpLocks/>
            </p:cNvCxnSpPr>
            <p:nvPr/>
          </p:nvCxnSpPr>
          <p:spPr>
            <a:xfrm rot="5400000" flipH="1">
              <a:off x="11533186" y="28660799"/>
              <a:ext cx="126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87DD4938-42DB-1774-67D3-FBF67C306E37}"/>
                </a:ext>
              </a:extLst>
            </p:cNvPr>
            <p:cNvCxnSpPr>
              <a:cxnSpLocks/>
            </p:cNvCxnSpPr>
            <p:nvPr/>
          </p:nvCxnSpPr>
          <p:spPr>
            <a:xfrm rot="5400000" flipH="1">
              <a:off x="14300579" y="28660799"/>
              <a:ext cx="126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B95DB98A-602E-8D46-F84B-966DEBD1746B}"/>
                </a:ext>
              </a:extLst>
            </p:cNvPr>
            <p:cNvCxnSpPr>
              <a:cxnSpLocks/>
            </p:cNvCxnSpPr>
            <p:nvPr/>
          </p:nvCxnSpPr>
          <p:spPr>
            <a:xfrm rot="5400000" flipH="1">
              <a:off x="17067973" y="28660799"/>
              <a:ext cx="126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1F974F74-39BF-FA46-F7F4-20BD493EF425}"/>
                </a:ext>
              </a:extLst>
            </p:cNvPr>
            <p:cNvSpPr txBox="1"/>
            <p:nvPr/>
          </p:nvSpPr>
          <p:spPr>
            <a:xfrm>
              <a:off x="1293925" y="28670018"/>
              <a:ext cx="2087951" cy="707886"/>
            </a:xfrm>
            <a:prstGeom prst="rect">
              <a:avLst/>
            </a:prstGeom>
            <a:noFill/>
            <a:ln>
              <a:noFill/>
            </a:ln>
          </p:spPr>
          <p:txBody>
            <a:bodyPr wrap="square" rtlCol="0">
              <a:spAutoFit/>
            </a:bodyPr>
            <a:lstStyle/>
            <a:p>
              <a:pPr algn="ctr"/>
              <a:r>
                <a:rPr lang="en-US" sz="2000" dirty="0">
                  <a:solidFill>
                    <a:srgbClr val="115F66"/>
                  </a:solidFill>
                  <a:latin typeface="Arial" panose="020B0604020202020204" pitchFamily="34" charset="0"/>
                  <a:cs typeface="Arial" panose="020B0604020202020204" pitchFamily="34" charset="0"/>
                </a:rPr>
                <a:t>Dhahran,</a:t>
              </a:r>
            </a:p>
            <a:p>
              <a:pPr algn="ctr"/>
              <a:r>
                <a:rPr lang="en-US" sz="2000" dirty="0">
                  <a:solidFill>
                    <a:srgbClr val="115F66"/>
                  </a:solidFill>
                  <a:latin typeface="Arial" panose="020B0604020202020204" pitchFamily="34" charset="0"/>
                  <a:cs typeface="Arial" panose="020B0604020202020204" pitchFamily="34" charset="0"/>
                </a:rPr>
                <a:t>Saudi Arabia</a:t>
              </a:r>
            </a:p>
          </p:txBody>
        </p:sp>
        <p:pic>
          <p:nvPicPr>
            <p:cNvPr id="45" name="Graphic 44" descr="Marker outline">
              <a:extLst>
                <a:ext uri="{FF2B5EF4-FFF2-40B4-BE49-F238E27FC236}">
                  <a16:creationId xmlns:a16="http://schemas.microsoft.com/office/drawing/2014/main" id="{5E319866-D1F9-E446-642A-8FEFA1DAF6B2}"/>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880700" y="27639235"/>
              <a:ext cx="914400" cy="914400"/>
            </a:xfrm>
            <a:prstGeom prst="rect">
              <a:avLst/>
            </a:prstGeom>
          </p:spPr>
        </p:pic>
        <p:cxnSp>
          <p:nvCxnSpPr>
            <p:cNvPr id="46" name="Straight Connector 45">
              <a:extLst>
                <a:ext uri="{FF2B5EF4-FFF2-40B4-BE49-F238E27FC236}">
                  <a16:creationId xmlns:a16="http://schemas.microsoft.com/office/drawing/2014/main" id="{87F28CD6-2CD7-8C18-75A8-83453F6B4732}"/>
                </a:ext>
              </a:extLst>
            </p:cNvPr>
            <p:cNvCxnSpPr>
              <a:cxnSpLocks/>
            </p:cNvCxnSpPr>
            <p:nvPr/>
          </p:nvCxnSpPr>
          <p:spPr>
            <a:xfrm rot="5400000" flipH="1">
              <a:off x="3131257" y="28660799"/>
              <a:ext cx="126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grpSp>
      <p:sp>
        <p:nvSpPr>
          <p:cNvPr id="49" name="TextBox 48">
            <a:extLst>
              <a:ext uri="{FF2B5EF4-FFF2-40B4-BE49-F238E27FC236}">
                <a16:creationId xmlns:a16="http://schemas.microsoft.com/office/drawing/2014/main" id="{7FC4C295-947B-08DD-74D8-EA4ABC0AD39D}"/>
              </a:ext>
            </a:extLst>
          </p:cNvPr>
          <p:cNvSpPr txBox="1"/>
          <p:nvPr/>
        </p:nvSpPr>
        <p:spPr>
          <a:xfrm>
            <a:off x="17133508" y="26405226"/>
            <a:ext cx="4250117" cy="400110"/>
          </a:xfrm>
          <a:prstGeom prst="rect">
            <a:avLst/>
          </a:prstGeom>
          <a:solidFill>
            <a:srgbClr val="F0BA4F"/>
          </a:solidFill>
        </p:spPr>
        <p:txBody>
          <a:bodyPr wrap="square" rtlCol="0">
            <a:spAutoFit/>
          </a:bodyPr>
          <a:lstStyle/>
          <a:p>
            <a:r>
              <a:rPr lang="en-US" sz="2000" dirty="0">
                <a:solidFill>
                  <a:srgbClr val="115F66"/>
                </a:solidFill>
                <a:latin typeface="Arial" panose="020B0604020202020204" pitchFamily="34" charset="0"/>
                <a:cs typeface="Arial" panose="020B0604020202020204" pitchFamily="34" charset="0"/>
              </a:rPr>
              <a:t> DREAM BIG AND ACCOMPLISH</a:t>
            </a:r>
          </a:p>
        </p:txBody>
      </p:sp>
    </p:spTree>
    <p:extLst>
      <p:ext uri="{BB962C8B-B14F-4D97-AF65-F5344CB8AC3E}">
        <p14:creationId xmlns:p14="http://schemas.microsoft.com/office/powerpoint/2010/main" val="13742256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590</TotalTime>
  <Words>1351</Words>
  <Application>Microsoft Macintosh PowerPoint</Application>
  <PresentationFormat>Custom</PresentationFormat>
  <Paragraphs>58</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Aptos Display</vt:lpstr>
      <vt:lpstr>Arial</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Nawal Mohammed Alghanim</dc:creator>
  <cp:lastModifiedBy>Nawal Mohammed Alghanim</cp:lastModifiedBy>
  <cp:revision>15</cp:revision>
  <dcterms:created xsi:type="dcterms:W3CDTF">2026-07-21T05:11:24Z</dcterms:created>
  <dcterms:modified xsi:type="dcterms:W3CDTF">2026-07-27T10:35:20Z</dcterms:modified>
</cp:coreProperties>
</file>