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1"/>
  </p:notesMasterIdLst>
  <p:handoutMasterIdLst>
    <p:handoutMasterId r:id="rId12"/>
  </p:handoutMasterIdLst>
  <p:sldIdLst>
    <p:sldId id="297" r:id="rId5"/>
    <p:sldId id="298" r:id="rId6"/>
    <p:sldId id="265" r:id="rId7"/>
    <p:sldId id="300" r:id="rId8"/>
    <p:sldId id="302" r:id="rId9"/>
    <p:sldId id="303" r:id="rId10"/>
  </p:sldIdLst>
  <p:sldSz cx="12192000" cy="6858000"/>
  <p:notesSz cx="6858000" cy="9144000"/>
  <p:defaultTextStyle>
    <a:defPPr>
      <a:defRPr lang="en-S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115F66"/>
    <a:srgbClr val="EDE0C8"/>
    <a:srgbClr val="009767"/>
    <a:srgbClr val="F1BA4F"/>
    <a:srgbClr val="F2E9DA"/>
    <a:srgbClr val="FCEFE1"/>
    <a:srgbClr val="000000"/>
    <a:srgbClr val="ADACAD"/>
    <a:srgbClr val="AA8C6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862"/>
    <p:restoredTop sz="89041" autoAdjust="0"/>
  </p:normalViewPr>
  <p:slideViewPr>
    <p:cSldViewPr snapToGrid="0">
      <p:cViewPr varScale="1">
        <p:scale>
          <a:sx n="112" d="100"/>
          <a:sy n="112" d="100"/>
        </p:scale>
        <p:origin x="1736" y="200"/>
      </p:cViewPr>
      <p:guideLst/>
    </p:cSldViewPr>
  </p:slideViewPr>
  <p:notesTextViewPr>
    <p:cViewPr>
      <p:scale>
        <a:sx n="1" d="1"/>
        <a:sy n="1" d="1"/>
      </p:scale>
      <p:origin x="0" y="0"/>
    </p:cViewPr>
  </p:notesTextViewPr>
  <p:notesViewPr>
    <p:cSldViewPr snapToGrid="0">
      <p:cViewPr varScale="1">
        <p:scale>
          <a:sx n="89" d="100"/>
          <a:sy n="89" d="100"/>
        </p:scale>
        <p:origin x="2602" y="91"/>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600" b="0" i="1" baseline="0" dirty="0">
                <a:solidFill>
                  <a:srgbClr val="115F66"/>
                </a:solidFill>
                <a:effectLst/>
                <a:latin typeface="Arial" panose="020B0604020202020204" pitchFamily="34" charset="0"/>
                <a:cs typeface="Arial" panose="020B0604020202020204" pitchFamily="34" charset="0"/>
              </a:rPr>
              <a:t>Citations Per Faculty</a:t>
            </a:r>
            <a:endParaRPr lang="en-US" sz="1600" b="0" i="1" dirty="0">
              <a:solidFill>
                <a:srgbClr val="115F66"/>
              </a:solidFill>
              <a:effectLst/>
              <a:latin typeface="Arial" panose="020B0604020202020204" pitchFamily="34" charset="0"/>
              <a:cs typeface="Arial" panose="020B0604020202020204" pitchFamily="34" charset="0"/>
            </a:endParaRPr>
          </a:p>
        </c:rich>
      </c:tx>
      <c:layout>
        <c:manualLayout>
          <c:xMode val="edge"/>
          <c:yMode val="edge"/>
          <c:x val="8.9020567353005606E-2"/>
          <c:y val="0.20617344345880401"/>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2"/>
          <c:order val="0"/>
          <c:tx>
            <c:strRef>
              <c:f>Sheet1!$A$3</c:f>
              <c:strCache>
                <c:ptCount val="1"/>
                <c:pt idx="0">
                  <c:v>Berkeley</c:v>
                </c:pt>
              </c:strCache>
            </c:strRef>
          </c:tx>
          <c:spPr>
            <a:ln w="28575" cap="rnd">
              <a:solidFill>
                <a:schemeClr val="accent3"/>
              </a:solidFill>
              <a:round/>
            </a:ln>
            <a:effectLst/>
          </c:spPr>
          <c:marker>
            <c:symbol val="circle"/>
            <c:size val="5"/>
            <c:spPr>
              <a:solidFill>
                <a:schemeClr val="accent3"/>
              </a:solidFill>
              <a:ln w="9525">
                <a:solidFill>
                  <a:srgbClr val="7030A0"/>
                </a:solidFill>
              </a:ln>
              <a:effectLst/>
            </c:spPr>
          </c:marker>
          <c:cat>
            <c:strRef>
              <c:f>Sheet1!$B$1:$I$1</c:f>
              <c:strCache>
                <c:ptCount val="8"/>
                <c:pt idx="0">
                  <c:v>2019</c:v>
                </c:pt>
                <c:pt idx="1">
                  <c:v>2020</c:v>
                </c:pt>
                <c:pt idx="2">
                  <c:v>2021</c:v>
                </c:pt>
                <c:pt idx="3">
                  <c:v>2022</c:v>
                </c:pt>
                <c:pt idx="4">
                  <c:v>2023</c:v>
                </c:pt>
                <c:pt idx="5">
                  <c:v>2024</c:v>
                </c:pt>
                <c:pt idx="6">
                  <c:v>2025</c:v>
                </c:pt>
                <c:pt idx="7">
                  <c:v>2026</c:v>
                </c:pt>
              </c:strCache>
            </c:strRef>
          </c:cat>
          <c:val>
            <c:numRef>
              <c:f>Sheet1!$B$3:$I$3</c:f>
              <c:numCache>
                <c:formatCode>0.0</c:formatCode>
                <c:ptCount val="8"/>
                <c:pt idx="0">
                  <c:v>198.27941574249391</c:v>
                </c:pt>
                <c:pt idx="1">
                  <c:v>214.5</c:v>
                </c:pt>
                <c:pt idx="2">
                  <c:v>233.7</c:v>
                </c:pt>
                <c:pt idx="3">
                  <c:v>262.8</c:v>
                </c:pt>
                <c:pt idx="4">
                  <c:v>287.60000000000002</c:v>
                </c:pt>
                <c:pt idx="5">
                  <c:v>297.39999999999998</c:v>
                </c:pt>
                <c:pt idx="6">
                  <c:v>312.2</c:v>
                </c:pt>
                <c:pt idx="7">
                  <c:v>327.2</c:v>
                </c:pt>
              </c:numCache>
            </c:numRef>
          </c:val>
          <c:smooth val="0"/>
          <c:extLst>
            <c:ext xmlns:c16="http://schemas.microsoft.com/office/drawing/2014/chart" uri="{C3380CC4-5D6E-409C-BE32-E72D297353CC}">
              <c16:uniqueId val="{00000001-34CD-421E-A578-8F7BE06F2F0F}"/>
            </c:ext>
          </c:extLst>
        </c:ser>
        <c:ser>
          <c:idx val="3"/>
          <c:order val="1"/>
          <c:tx>
            <c:strRef>
              <c:f>Sheet1!$A$4</c:f>
              <c:strCache>
                <c:ptCount val="1"/>
                <c:pt idx="0">
                  <c:v>Oxford</c:v>
                </c:pt>
              </c:strCache>
            </c:strRef>
          </c:tx>
          <c:spPr>
            <a:ln w="28575" cap="rnd">
              <a:solidFill>
                <a:schemeClr val="accent4"/>
              </a:solidFill>
              <a:round/>
            </a:ln>
            <a:effectLst/>
          </c:spPr>
          <c:marker>
            <c:symbol val="circle"/>
            <c:size val="5"/>
            <c:spPr>
              <a:solidFill>
                <a:schemeClr val="accent4"/>
              </a:solidFill>
              <a:ln w="9525">
                <a:solidFill>
                  <a:srgbClr val="7030A0"/>
                </a:solidFill>
              </a:ln>
              <a:effectLst/>
            </c:spPr>
          </c:marker>
          <c:cat>
            <c:strRef>
              <c:f>Sheet1!$B$1:$I$1</c:f>
              <c:strCache>
                <c:ptCount val="8"/>
                <c:pt idx="0">
                  <c:v>2019</c:v>
                </c:pt>
                <c:pt idx="1">
                  <c:v>2020</c:v>
                </c:pt>
                <c:pt idx="2">
                  <c:v>2021</c:v>
                </c:pt>
                <c:pt idx="3">
                  <c:v>2022</c:v>
                </c:pt>
                <c:pt idx="4">
                  <c:v>2023</c:v>
                </c:pt>
                <c:pt idx="5">
                  <c:v>2024</c:v>
                </c:pt>
                <c:pt idx="6">
                  <c:v>2025</c:v>
                </c:pt>
                <c:pt idx="7">
                  <c:v>2026</c:v>
                </c:pt>
              </c:strCache>
            </c:strRef>
          </c:cat>
          <c:val>
            <c:numRef>
              <c:f>Sheet1!$B$4:$I$4</c:f>
              <c:numCache>
                <c:formatCode>0.0</c:formatCode>
                <c:ptCount val="8"/>
                <c:pt idx="0">
                  <c:v>155.6039709002728</c:v>
                </c:pt>
                <c:pt idx="1">
                  <c:v>168.7</c:v>
                </c:pt>
                <c:pt idx="2">
                  <c:v>184.2</c:v>
                </c:pt>
                <c:pt idx="3">
                  <c:v>211.1</c:v>
                </c:pt>
                <c:pt idx="4">
                  <c:v>241.3</c:v>
                </c:pt>
                <c:pt idx="5">
                  <c:v>266.3</c:v>
                </c:pt>
                <c:pt idx="6">
                  <c:v>287.3</c:v>
                </c:pt>
                <c:pt idx="7">
                  <c:v>304.2</c:v>
                </c:pt>
              </c:numCache>
            </c:numRef>
          </c:val>
          <c:smooth val="0"/>
          <c:extLst>
            <c:ext xmlns:c16="http://schemas.microsoft.com/office/drawing/2014/chart" uri="{C3380CC4-5D6E-409C-BE32-E72D297353CC}">
              <c16:uniqueId val="{00000002-34CD-421E-A578-8F7BE06F2F0F}"/>
            </c:ext>
          </c:extLst>
        </c:ser>
        <c:ser>
          <c:idx val="4"/>
          <c:order val="2"/>
          <c:tx>
            <c:strRef>
              <c:f>Sheet1!$A$5</c:f>
              <c:strCache>
                <c:ptCount val="1"/>
                <c:pt idx="0">
                  <c:v>UCLA</c:v>
                </c:pt>
              </c:strCache>
            </c:strRef>
          </c:tx>
          <c:spPr>
            <a:ln w="28575" cap="rnd">
              <a:solidFill>
                <a:schemeClr val="accent5">
                  <a:lumMod val="75000"/>
                </a:schemeClr>
              </a:solidFill>
              <a:round/>
            </a:ln>
            <a:effectLst/>
          </c:spPr>
          <c:marker>
            <c:symbol val="circle"/>
            <c:size val="5"/>
            <c:spPr>
              <a:solidFill>
                <a:schemeClr val="accent5">
                  <a:lumMod val="50000"/>
                </a:schemeClr>
              </a:solidFill>
              <a:ln w="9525">
                <a:solidFill>
                  <a:schemeClr val="accent5"/>
                </a:solidFill>
              </a:ln>
              <a:effectLst/>
            </c:spPr>
          </c:marker>
          <c:cat>
            <c:strRef>
              <c:f>Sheet1!$B$1:$I$1</c:f>
              <c:strCache>
                <c:ptCount val="8"/>
                <c:pt idx="0">
                  <c:v>2019</c:v>
                </c:pt>
                <c:pt idx="1">
                  <c:v>2020</c:v>
                </c:pt>
                <c:pt idx="2">
                  <c:v>2021</c:v>
                </c:pt>
                <c:pt idx="3">
                  <c:v>2022</c:v>
                </c:pt>
                <c:pt idx="4">
                  <c:v>2023</c:v>
                </c:pt>
                <c:pt idx="5">
                  <c:v>2024</c:v>
                </c:pt>
                <c:pt idx="6">
                  <c:v>2025</c:v>
                </c:pt>
                <c:pt idx="7">
                  <c:v>2026</c:v>
                </c:pt>
              </c:strCache>
            </c:strRef>
          </c:cat>
          <c:val>
            <c:numRef>
              <c:f>Sheet1!$B$5:$I$5</c:f>
              <c:numCache>
                <c:formatCode>0.0</c:formatCode>
                <c:ptCount val="8"/>
                <c:pt idx="0">
                  <c:v>175.01273046532046</c:v>
                </c:pt>
                <c:pt idx="1">
                  <c:v>184.9</c:v>
                </c:pt>
                <c:pt idx="2">
                  <c:v>201.1</c:v>
                </c:pt>
                <c:pt idx="3">
                  <c:v>228.5</c:v>
                </c:pt>
                <c:pt idx="4">
                  <c:v>254.6</c:v>
                </c:pt>
                <c:pt idx="5">
                  <c:v>271.8</c:v>
                </c:pt>
                <c:pt idx="6">
                  <c:v>277.39999999999998</c:v>
                </c:pt>
                <c:pt idx="7">
                  <c:v>297.2</c:v>
                </c:pt>
              </c:numCache>
            </c:numRef>
          </c:val>
          <c:smooth val="0"/>
          <c:extLst>
            <c:ext xmlns:c16="http://schemas.microsoft.com/office/drawing/2014/chart" uri="{C3380CC4-5D6E-409C-BE32-E72D297353CC}">
              <c16:uniqueId val="{00000003-34CD-421E-A578-8F7BE06F2F0F}"/>
            </c:ext>
          </c:extLst>
        </c:ser>
        <c:ser>
          <c:idx val="5"/>
          <c:order val="3"/>
          <c:tx>
            <c:strRef>
              <c:f>Sheet1!$A$6</c:f>
              <c:strCache>
                <c:ptCount val="1"/>
                <c:pt idx="0">
                  <c:v>Cambridge</c:v>
                </c:pt>
              </c:strCache>
            </c:strRef>
          </c:tx>
          <c:spPr>
            <a:ln w="28575" cap="rnd">
              <a:solidFill>
                <a:srgbClr val="D883FF"/>
              </a:solidFill>
              <a:round/>
            </a:ln>
            <a:effectLst/>
          </c:spPr>
          <c:marker>
            <c:symbol val="circle"/>
            <c:size val="5"/>
            <c:spPr>
              <a:solidFill>
                <a:srgbClr val="D883FF"/>
              </a:solidFill>
              <a:ln w="9525">
                <a:solidFill>
                  <a:srgbClr val="D883FF"/>
                </a:solidFill>
              </a:ln>
              <a:effectLst/>
            </c:spPr>
          </c:marker>
          <c:cat>
            <c:strRef>
              <c:f>Sheet1!$B$1:$I$1</c:f>
              <c:strCache>
                <c:ptCount val="8"/>
                <c:pt idx="0">
                  <c:v>2019</c:v>
                </c:pt>
                <c:pt idx="1">
                  <c:v>2020</c:v>
                </c:pt>
                <c:pt idx="2">
                  <c:v>2021</c:v>
                </c:pt>
                <c:pt idx="3">
                  <c:v>2022</c:v>
                </c:pt>
                <c:pt idx="4">
                  <c:v>2023</c:v>
                </c:pt>
                <c:pt idx="5">
                  <c:v>2024</c:v>
                </c:pt>
                <c:pt idx="6">
                  <c:v>2025</c:v>
                </c:pt>
                <c:pt idx="7">
                  <c:v>2026</c:v>
                </c:pt>
              </c:strCache>
            </c:strRef>
          </c:cat>
          <c:val>
            <c:numRef>
              <c:f>Sheet1!$B$6:$I$6</c:f>
              <c:numCache>
                <c:formatCode>0.0</c:formatCode>
                <c:ptCount val="8"/>
                <c:pt idx="0">
                  <c:v>150.40876045074518</c:v>
                </c:pt>
                <c:pt idx="1">
                  <c:v>165.5</c:v>
                </c:pt>
                <c:pt idx="2">
                  <c:v>180.4</c:v>
                </c:pt>
                <c:pt idx="3">
                  <c:v>207.7</c:v>
                </c:pt>
                <c:pt idx="4">
                  <c:v>230.2</c:v>
                </c:pt>
                <c:pt idx="5">
                  <c:v>247.8</c:v>
                </c:pt>
                <c:pt idx="6">
                  <c:v>261.2</c:v>
                </c:pt>
                <c:pt idx="7">
                  <c:v>288.10000000000002</c:v>
                </c:pt>
              </c:numCache>
            </c:numRef>
          </c:val>
          <c:smooth val="0"/>
          <c:extLst>
            <c:ext xmlns:c16="http://schemas.microsoft.com/office/drawing/2014/chart" uri="{C3380CC4-5D6E-409C-BE32-E72D297353CC}">
              <c16:uniqueId val="{00000004-34CD-421E-A578-8F7BE06F2F0F}"/>
            </c:ext>
          </c:extLst>
        </c:ser>
        <c:ser>
          <c:idx val="6"/>
          <c:order val="4"/>
          <c:tx>
            <c:strRef>
              <c:f>Sheet1!$A$7</c:f>
              <c:strCache>
                <c:ptCount val="1"/>
                <c:pt idx="0">
                  <c:v>Nanyang</c:v>
                </c:pt>
              </c:strCache>
            </c:strRef>
          </c:tx>
          <c:spPr>
            <a:ln w="28575" cap="rnd">
              <a:solidFill>
                <a:schemeClr val="accent1">
                  <a:lumMod val="60000"/>
                </a:schemeClr>
              </a:solidFill>
              <a:round/>
            </a:ln>
            <a:effectLst/>
          </c:spPr>
          <c:marker>
            <c:symbol val="circle"/>
            <c:size val="5"/>
            <c:spPr>
              <a:solidFill>
                <a:schemeClr val="accent1">
                  <a:lumMod val="60000"/>
                </a:schemeClr>
              </a:solidFill>
              <a:ln w="9525">
                <a:solidFill>
                  <a:srgbClr val="941100"/>
                </a:solidFill>
              </a:ln>
              <a:effectLst/>
            </c:spPr>
          </c:marker>
          <c:cat>
            <c:strRef>
              <c:f>Sheet1!$B$1:$I$1</c:f>
              <c:strCache>
                <c:ptCount val="8"/>
                <c:pt idx="0">
                  <c:v>2019</c:v>
                </c:pt>
                <c:pt idx="1">
                  <c:v>2020</c:v>
                </c:pt>
                <c:pt idx="2">
                  <c:v>2021</c:v>
                </c:pt>
                <c:pt idx="3">
                  <c:v>2022</c:v>
                </c:pt>
                <c:pt idx="4">
                  <c:v>2023</c:v>
                </c:pt>
                <c:pt idx="5">
                  <c:v>2024</c:v>
                </c:pt>
                <c:pt idx="6">
                  <c:v>2025</c:v>
                </c:pt>
                <c:pt idx="7">
                  <c:v>2026</c:v>
                </c:pt>
              </c:strCache>
            </c:strRef>
          </c:cat>
          <c:val>
            <c:numRef>
              <c:f>Sheet1!$B$7:$I$7</c:f>
              <c:numCache>
                <c:formatCode>0.0</c:formatCode>
                <c:ptCount val="8"/>
                <c:pt idx="0">
                  <c:v>115.91649323621228</c:v>
                </c:pt>
                <c:pt idx="1">
                  <c:v>130.30000000000001</c:v>
                </c:pt>
                <c:pt idx="2">
                  <c:v>152.6</c:v>
                </c:pt>
                <c:pt idx="3">
                  <c:v>180</c:v>
                </c:pt>
                <c:pt idx="4">
                  <c:v>208.3</c:v>
                </c:pt>
                <c:pt idx="5">
                  <c:v>232</c:v>
                </c:pt>
                <c:pt idx="6">
                  <c:v>254.9</c:v>
                </c:pt>
                <c:pt idx="7">
                  <c:v>284.10000000000002</c:v>
                </c:pt>
              </c:numCache>
            </c:numRef>
          </c:val>
          <c:smooth val="0"/>
          <c:extLst>
            <c:ext xmlns:c16="http://schemas.microsoft.com/office/drawing/2014/chart" uri="{C3380CC4-5D6E-409C-BE32-E72D297353CC}">
              <c16:uniqueId val="{00000005-34CD-421E-A578-8F7BE06F2F0F}"/>
            </c:ext>
          </c:extLst>
        </c:ser>
        <c:ser>
          <c:idx val="7"/>
          <c:order val="5"/>
          <c:tx>
            <c:strRef>
              <c:f>Sheet1!$A$8</c:f>
              <c:strCache>
                <c:ptCount val="1"/>
                <c:pt idx="0">
                  <c:v>UCL</c:v>
                </c:pt>
              </c:strCache>
            </c:strRef>
          </c:tx>
          <c:spPr>
            <a:ln w="28575" cap="rnd">
              <a:solidFill>
                <a:schemeClr val="accent2">
                  <a:lumMod val="60000"/>
                </a:schemeClr>
              </a:solidFill>
              <a:round/>
            </a:ln>
            <a:effectLst/>
          </c:spPr>
          <c:marker>
            <c:symbol val="circle"/>
            <c:size val="5"/>
            <c:spPr>
              <a:solidFill>
                <a:schemeClr val="accent2">
                  <a:lumMod val="60000"/>
                </a:schemeClr>
              </a:solidFill>
              <a:ln w="9525">
                <a:solidFill>
                  <a:srgbClr val="00FDFF"/>
                </a:solidFill>
              </a:ln>
              <a:effectLst/>
            </c:spPr>
          </c:marker>
          <c:cat>
            <c:strRef>
              <c:f>Sheet1!$B$1:$I$1</c:f>
              <c:strCache>
                <c:ptCount val="8"/>
                <c:pt idx="0">
                  <c:v>2019</c:v>
                </c:pt>
                <c:pt idx="1">
                  <c:v>2020</c:v>
                </c:pt>
                <c:pt idx="2">
                  <c:v>2021</c:v>
                </c:pt>
                <c:pt idx="3">
                  <c:v>2022</c:v>
                </c:pt>
                <c:pt idx="4">
                  <c:v>2023</c:v>
                </c:pt>
                <c:pt idx="5">
                  <c:v>2024</c:v>
                </c:pt>
                <c:pt idx="6">
                  <c:v>2025</c:v>
                </c:pt>
                <c:pt idx="7">
                  <c:v>2026</c:v>
                </c:pt>
              </c:strCache>
            </c:strRef>
          </c:cat>
          <c:val>
            <c:numRef>
              <c:f>Sheet1!$B$8:$I$8</c:f>
              <c:numCache>
                <c:formatCode>0.0</c:formatCode>
                <c:ptCount val="8"/>
                <c:pt idx="0">
                  <c:v>121.8757467144564</c:v>
                </c:pt>
                <c:pt idx="1">
                  <c:v>137.69999999999999</c:v>
                </c:pt>
                <c:pt idx="2">
                  <c:v>158.6</c:v>
                </c:pt>
                <c:pt idx="3">
                  <c:v>190.1</c:v>
                </c:pt>
                <c:pt idx="4">
                  <c:v>219.6</c:v>
                </c:pt>
                <c:pt idx="5">
                  <c:v>243.7</c:v>
                </c:pt>
                <c:pt idx="6">
                  <c:v>261.8</c:v>
                </c:pt>
                <c:pt idx="7">
                  <c:v>283.60000000000002</c:v>
                </c:pt>
              </c:numCache>
            </c:numRef>
          </c:val>
          <c:smooth val="0"/>
          <c:extLst>
            <c:ext xmlns:c16="http://schemas.microsoft.com/office/drawing/2014/chart" uri="{C3380CC4-5D6E-409C-BE32-E72D297353CC}">
              <c16:uniqueId val="{00000006-34CD-421E-A578-8F7BE06F2F0F}"/>
            </c:ext>
          </c:extLst>
        </c:ser>
        <c:ser>
          <c:idx val="8"/>
          <c:order val="6"/>
          <c:tx>
            <c:strRef>
              <c:f>Sheet1!$A$9</c:f>
              <c:strCache>
                <c:ptCount val="1"/>
                <c:pt idx="0">
                  <c:v>UPenn</c:v>
                </c:pt>
              </c:strCache>
            </c:strRef>
          </c:tx>
          <c:spPr>
            <a:ln w="28575" cap="rnd">
              <a:solidFill>
                <a:srgbClr val="F3776D"/>
              </a:solidFill>
              <a:round/>
            </a:ln>
            <a:effectLst/>
          </c:spPr>
          <c:marker>
            <c:symbol val="circle"/>
            <c:size val="5"/>
            <c:spPr>
              <a:solidFill>
                <a:srgbClr val="FF7E79"/>
              </a:solidFill>
              <a:ln w="9525">
                <a:solidFill>
                  <a:srgbClr val="FF7E79"/>
                </a:solidFill>
              </a:ln>
              <a:effectLst/>
            </c:spPr>
          </c:marker>
          <c:cat>
            <c:strRef>
              <c:f>Sheet1!$B$1:$I$1</c:f>
              <c:strCache>
                <c:ptCount val="8"/>
                <c:pt idx="0">
                  <c:v>2019</c:v>
                </c:pt>
                <c:pt idx="1">
                  <c:v>2020</c:v>
                </c:pt>
                <c:pt idx="2">
                  <c:v>2021</c:v>
                </c:pt>
                <c:pt idx="3">
                  <c:v>2022</c:v>
                </c:pt>
                <c:pt idx="4">
                  <c:v>2023</c:v>
                </c:pt>
                <c:pt idx="5">
                  <c:v>2024</c:v>
                </c:pt>
                <c:pt idx="6">
                  <c:v>2025</c:v>
                </c:pt>
                <c:pt idx="7">
                  <c:v>2026</c:v>
                </c:pt>
              </c:strCache>
            </c:strRef>
          </c:cat>
          <c:val>
            <c:numRef>
              <c:f>Sheet1!$B$9:$I$9</c:f>
              <c:numCache>
                <c:formatCode>0.0</c:formatCode>
                <c:ptCount val="8"/>
                <c:pt idx="0">
                  <c:v>155.70272314674736</c:v>
                </c:pt>
                <c:pt idx="1">
                  <c:v>164.5</c:v>
                </c:pt>
                <c:pt idx="2">
                  <c:v>179.3</c:v>
                </c:pt>
                <c:pt idx="3">
                  <c:v>208.4</c:v>
                </c:pt>
                <c:pt idx="4">
                  <c:v>234.5</c:v>
                </c:pt>
                <c:pt idx="5">
                  <c:v>251.9</c:v>
                </c:pt>
                <c:pt idx="6">
                  <c:v>260.89999999999998</c:v>
                </c:pt>
                <c:pt idx="7">
                  <c:v>279.2</c:v>
                </c:pt>
              </c:numCache>
            </c:numRef>
          </c:val>
          <c:smooth val="0"/>
          <c:extLst>
            <c:ext xmlns:c16="http://schemas.microsoft.com/office/drawing/2014/chart" uri="{C3380CC4-5D6E-409C-BE32-E72D297353CC}">
              <c16:uniqueId val="{00000007-34CD-421E-A578-8F7BE06F2F0F}"/>
            </c:ext>
          </c:extLst>
        </c:ser>
        <c:ser>
          <c:idx val="1"/>
          <c:order val="7"/>
          <c:tx>
            <c:strRef>
              <c:f>Sheet1!$A$10</c:f>
              <c:strCache>
                <c:ptCount val="1"/>
                <c:pt idx="0">
                  <c:v>Seoul</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Sheet1!$B$1:$I$1</c:f>
              <c:strCache>
                <c:ptCount val="8"/>
                <c:pt idx="0">
                  <c:v>2019</c:v>
                </c:pt>
                <c:pt idx="1">
                  <c:v>2020</c:v>
                </c:pt>
                <c:pt idx="2">
                  <c:v>2021</c:v>
                </c:pt>
                <c:pt idx="3">
                  <c:v>2022</c:v>
                </c:pt>
                <c:pt idx="4">
                  <c:v>2023</c:v>
                </c:pt>
                <c:pt idx="5">
                  <c:v>2024</c:v>
                </c:pt>
                <c:pt idx="6">
                  <c:v>2025</c:v>
                </c:pt>
                <c:pt idx="7">
                  <c:v>2026</c:v>
                </c:pt>
              </c:strCache>
            </c:strRef>
          </c:cat>
          <c:val>
            <c:numRef>
              <c:f>Sheet1!$B$10:$I$10</c:f>
              <c:numCache>
                <c:formatCode>0.0</c:formatCode>
                <c:ptCount val="8"/>
                <c:pt idx="0">
                  <c:v>117.1588282719699</c:v>
                </c:pt>
                <c:pt idx="1">
                  <c:v>133</c:v>
                </c:pt>
                <c:pt idx="2">
                  <c:v>163.30000000000001</c:v>
                </c:pt>
                <c:pt idx="3">
                  <c:v>182</c:v>
                </c:pt>
                <c:pt idx="4">
                  <c:v>207.4</c:v>
                </c:pt>
                <c:pt idx="5">
                  <c:v>221</c:v>
                </c:pt>
                <c:pt idx="6">
                  <c:v>239.8</c:v>
                </c:pt>
                <c:pt idx="7">
                  <c:v>263.60000000000002</c:v>
                </c:pt>
              </c:numCache>
            </c:numRef>
          </c:val>
          <c:smooth val="0"/>
          <c:extLst>
            <c:ext xmlns:c16="http://schemas.microsoft.com/office/drawing/2014/chart" uri="{C3380CC4-5D6E-409C-BE32-E72D297353CC}">
              <c16:uniqueId val="{00000008-34CD-421E-A578-8F7BE06F2F0F}"/>
            </c:ext>
          </c:extLst>
        </c:ser>
        <c:ser>
          <c:idx val="9"/>
          <c:order val="8"/>
          <c:tx>
            <c:strRef>
              <c:f>Sheet1!$A$11</c:f>
              <c:strCache>
                <c:ptCount val="1"/>
                <c:pt idx="0">
                  <c:v>Chicago</c:v>
                </c:pt>
              </c:strCache>
            </c:strRef>
          </c:tx>
          <c:spPr>
            <a:ln w="28575" cap="rnd">
              <a:solidFill>
                <a:schemeClr val="accent4">
                  <a:lumMod val="60000"/>
                </a:schemeClr>
              </a:solidFill>
              <a:round/>
            </a:ln>
            <a:effectLst/>
          </c:spPr>
          <c:marker>
            <c:symbol val="circle"/>
            <c:size val="5"/>
            <c:spPr>
              <a:solidFill>
                <a:schemeClr val="accent4">
                  <a:lumMod val="60000"/>
                </a:schemeClr>
              </a:solidFill>
              <a:ln w="9525">
                <a:solidFill>
                  <a:schemeClr val="accent4">
                    <a:lumMod val="60000"/>
                  </a:schemeClr>
                </a:solidFill>
              </a:ln>
              <a:effectLst/>
            </c:spPr>
          </c:marker>
          <c:cat>
            <c:strRef>
              <c:f>Sheet1!$B$1:$I$1</c:f>
              <c:strCache>
                <c:ptCount val="8"/>
                <c:pt idx="0">
                  <c:v>2019</c:v>
                </c:pt>
                <c:pt idx="1">
                  <c:v>2020</c:v>
                </c:pt>
                <c:pt idx="2">
                  <c:v>2021</c:v>
                </c:pt>
                <c:pt idx="3">
                  <c:v>2022</c:v>
                </c:pt>
                <c:pt idx="4">
                  <c:v>2023</c:v>
                </c:pt>
                <c:pt idx="5">
                  <c:v>2024</c:v>
                </c:pt>
                <c:pt idx="6">
                  <c:v>2025</c:v>
                </c:pt>
                <c:pt idx="7">
                  <c:v>2026</c:v>
                </c:pt>
              </c:strCache>
            </c:strRef>
          </c:cat>
          <c:val>
            <c:numRef>
              <c:f>Sheet1!$B$11:$I$11</c:f>
              <c:numCache>
                <c:formatCode>0.0</c:formatCode>
                <c:ptCount val="8"/>
                <c:pt idx="0">
                  <c:v>168.25852176847789</c:v>
                </c:pt>
                <c:pt idx="1">
                  <c:v>176.4</c:v>
                </c:pt>
                <c:pt idx="2">
                  <c:v>190</c:v>
                </c:pt>
                <c:pt idx="3">
                  <c:v>207.7</c:v>
                </c:pt>
                <c:pt idx="4">
                  <c:v>221.4</c:v>
                </c:pt>
                <c:pt idx="5">
                  <c:v>231.3</c:v>
                </c:pt>
                <c:pt idx="6">
                  <c:v>241.6</c:v>
                </c:pt>
                <c:pt idx="7">
                  <c:v>253.5</c:v>
                </c:pt>
              </c:numCache>
            </c:numRef>
          </c:val>
          <c:smooth val="0"/>
          <c:extLst>
            <c:ext xmlns:c16="http://schemas.microsoft.com/office/drawing/2014/chart" uri="{C3380CC4-5D6E-409C-BE32-E72D297353CC}">
              <c16:uniqueId val="{00000009-34CD-421E-A578-8F7BE06F2F0F}"/>
            </c:ext>
          </c:extLst>
        </c:ser>
        <c:ser>
          <c:idx val="10"/>
          <c:order val="9"/>
          <c:tx>
            <c:strRef>
              <c:f>Sheet1!$A$12</c:f>
              <c:strCache>
                <c:ptCount val="1"/>
                <c:pt idx="0">
                  <c:v>Toronto</c:v>
                </c:pt>
              </c:strCache>
            </c:strRef>
          </c:tx>
          <c:spPr>
            <a:ln w="28575" cap="rnd">
              <a:solidFill>
                <a:schemeClr val="accent5">
                  <a:lumMod val="60000"/>
                </a:schemeClr>
              </a:solidFill>
              <a:round/>
            </a:ln>
            <a:effectLst/>
          </c:spPr>
          <c:marker>
            <c:symbol val="circle"/>
            <c:size val="5"/>
            <c:spPr>
              <a:solidFill>
                <a:schemeClr val="accent5">
                  <a:lumMod val="60000"/>
                </a:schemeClr>
              </a:solidFill>
              <a:ln w="9525">
                <a:solidFill>
                  <a:schemeClr val="accent5">
                    <a:lumMod val="60000"/>
                  </a:schemeClr>
                </a:solidFill>
              </a:ln>
              <a:effectLst/>
            </c:spPr>
          </c:marker>
          <c:cat>
            <c:strRef>
              <c:f>Sheet1!$B$1:$I$1</c:f>
              <c:strCache>
                <c:ptCount val="8"/>
                <c:pt idx="0">
                  <c:v>2019</c:v>
                </c:pt>
                <c:pt idx="1">
                  <c:v>2020</c:v>
                </c:pt>
                <c:pt idx="2">
                  <c:v>2021</c:v>
                </c:pt>
                <c:pt idx="3">
                  <c:v>2022</c:v>
                </c:pt>
                <c:pt idx="4">
                  <c:v>2023</c:v>
                </c:pt>
                <c:pt idx="5">
                  <c:v>2024</c:v>
                </c:pt>
                <c:pt idx="6">
                  <c:v>2025</c:v>
                </c:pt>
                <c:pt idx="7">
                  <c:v>2026</c:v>
                </c:pt>
              </c:strCache>
            </c:strRef>
          </c:cat>
          <c:val>
            <c:numRef>
              <c:f>Sheet1!$B$12:$I$12</c:f>
              <c:numCache>
                <c:formatCode>0.0</c:formatCode>
                <c:ptCount val="8"/>
                <c:pt idx="0">
                  <c:v>132.29793054234062</c:v>
                </c:pt>
                <c:pt idx="1">
                  <c:v>145.6</c:v>
                </c:pt>
                <c:pt idx="2">
                  <c:v>164.2</c:v>
                </c:pt>
                <c:pt idx="3">
                  <c:v>183.3</c:v>
                </c:pt>
                <c:pt idx="4">
                  <c:v>209.2</c:v>
                </c:pt>
                <c:pt idx="5">
                  <c:v>222.5</c:v>
                </c:pt>
                <c:pt idx="6">
                  <c:v>235</c:v>
                </c:pt>
                <c:pt idx="7">
                  <c:v>252.1</c:v>
                </c:pt>
              </c:numCache>
            </c:numRef>
          </c:val>
          <c:smooth val="0"/>
          <c:extLst>
            <c:ext xmlns:c16="http://schemas.microsoft.com/office/drawing/2014/chart" uri="{C3380CC4-5D6E-409C-BE32-E72D297353CC}">
              <c16:uniqueId val="{0000000A-34CD-421E-A578-8F7BE06F2F0F}"/>
            </c:ext>
          </c:extLst>
        </c:ser>
        <c:ser>
          <c:idx val="11"/>
          <c:order val="10"/>
          <c:tx>
            <c:strRef>
              <c:f>Sheet1!$A$13</c:f>
              <c:strCache>
                <c:ptCount val="1"/>
                <c:pt idx="0">
                  <c:v>Northwestern</c:v>
                </c:pt>
              </c:strCache>
            </c:strRef>
          </c:tx>
          <c:spPr>
            <a:ln w="28575" cap="rnd">
              <a:solidFill>
                <a:schemeClr val="accent6">
                  <a:lumMod val="60000"/>
                </a:schemeClr>
              </a:solidFill>
              <a:round/>
            </a:ln>
            <a:effectLst/>
          </c:spPr>
          <c:marker>
            <c:symbol val="circle"/>
            <c:size val="5"/>
            <c:spPr>
              <a:solidFill>
                <a:schemeClr val="accent6">
                  <a:lumMod val="60000"/>
                </a:schemeClr>
              </a:solidFill>
              <a:ln w="9525">
                <a:solidFill>
                  <a:schemeClr val="accent6">
                    <a:lumMod val="60000"/>
                  </a:schemeClr>
                </a:solidFill>
              </a:ln>
              <a:effectLst/>
            </c:spPr>
          </c:marker>
          <c:cat>
            <c:strRef>
              <c:f>Sheet1!$B$1:$I$1</c:f>
              <c:strCache>
                <c:ptCount val="8"/>
                <c:pt idx="0">
                  <c:v>2019</c:v>
                </c:pt>
                <c:pt idx="1">
                  <c:v>2020</c:v>
                </c:pt>
                <c:pt idx="2">
                  <c:v>2021</c:v>
                </c:pt>
                <c:pt idx="3">
                  <c:v>2022</c:v>
                </c:pt>
                <c:pt idx="4">
                  <c:v>2023</c:v>
                </c:pt>
                <c:pt idx="5">
                  <c:v>2024</c:v>
                </c:pt>
                <c:pt idx="6">
                  <c:v>2025</c:v>
                </c:pt>
                <c:pt idx="7">
                  <c:v>2026</c:v>
                </c:pt>
              </c:strCache>
            </c:strRef>
          </c:cat>
          <c:val>
            <c:numRef>
              <c:f>Sheet1!$B$13:$I$13</c:f>
              <c:numCache>
                <c:formatCode>0.0</c:formatCode>
                <c:ptCount val="8"/>
                <c:pt idx="0">
                  <c:v>132.36374379579297</c:v>
                </c:pt>
                <c:pt idx="1">
                  <c:v>145.9</c:v>
                </c:pt>
                <c:pt idx="2">
                  <c:v>164.4</c:v>
                </c:pt>
                <c:pt idx="3">
                  <c:v>190.5</c:v>
                </c:pt>
                <c:pt idx="4">
                  <c:v>213.7</c:v>
                </c:pt>
                <c:pt idx="5">
                  <c:v>224.6</c:v>
                </c:pt>
                <c:pt idx="6">
                  <c:v>230.9</c:v>
                </c:pt>
                <c:pt idx="7">
                  <c:v>245.4</c:v>
                </c:pt>
              </c:numCache>
            </c:numRef>
          </c:val>
          <c:smooth val="0"/>
          <c:extLst>
            <c:ext xmlns:c16="http://schemas.microsoft.com/office/drawing/2014/chart" uri="{C3380CC4-5D6E-409C-BE32-E72D297353CC}">
              <c16:uniqueId val="{0000000B-34CD-421E-A578-8F7BE06F2F0F}"/>
            </c:ext>
          </c:extLst>
        </c:ser>
        <c:ser>
          <c:idx val="12"/>
          <c:order val="11"/>
          <c:tx>
            <c:strRef>
              <c:f>Sheet1!$A$14</c:f>
              <c:strCache>
                <c:ptCount val="1"/>
                <c:pt idx="0">
                  <c:v>McGill</c:v>
                </c:pt>
              </c:strCache>
            </c:strRef>
          </c:tx>
          <c:spPr>
            <a:ln w="28575" cap="rnd">
              <a:solidFill>
                <a:schemeClr val="accent1">
                  <a:lumMod val="80000"/>
                  <a:lumOff val="20000"/>
                </a:schemeClr>
              </a:solidFill>
              <a:round/>
            </a:ln>
            <a:effectLst/>
          </c:spPr>
          <c:marker>
            <c:symbol val="circle"/>
            <c:size val="5"/>
            <c:spPr>
              <a:solidFill>
                <a:schemeClr val="accent1">
                  <a:lumMod val="80000"/>
                  <a:lumOff val="20000"/>
                </a:schemeClr>
              </a:solidFill>
              <a:ln w="9525">
                <a:solidFill>
                  <a:schemeClr val="accent1">
                    <a:lumMod val="80000"/>
                    <a:lumOff val="20000"/>
                  </a:schemeClr>
                </a:solidFill>
              </a:ln>
              <a:effectLst/>
            </c:spPr>
          </c:marker>
          <c:cat>
            <c:strRef>
              <c:f>Sheet1!$B$1:$I$1</c:f>
              <c:strCache>
                <c:ptCount val="8"/>
                <c:pt idx="0">
                  <c:v>2019</c:v>
                </c:pt>
                <c:pt idx="1">
                  <c:v>2020</c:v>
                </c:pt>
                <c:pt idx="2">
                  <c:v>2021</c:v>
                </c:pt>
                <c:pt idx="3">
                  <c:v>2022</c:v>
                </c:pt>
                <c:pt idx="4">
                  <c:v>2023</c:v>
                </c:pt>
                <c:pt idx="5">
                  <c:v>2024</c:v>
                </c:pt>
                <c:pt idx="6">
                  <c:v>2025</c:v>
                </c:pt>
                <c:pt idx="7">
                  <c:v>2026</c:v>
                </c:pt>
              </c:strCache>
            </c:strRef>
          </c:cat>
          <c:val>
            <c:numRef>
              <c:f>Sheet1!$B$14:$I$14</c:f>
              <c:numCache>
                <c:formatCode>0.0</c:formatCode>
                <c:ptCount val="8"/>
                <c:pt idx="0" formatCode="General">
                  <c:v>127.3</c:v>
                </c:pt>
                <c:pt idx="1">
                  <c:v>137.1</c:v>
                </c:pt>
                <c:pt idx="2">
                  <c:v>153.30000000000001</c:v>
                </c:pt>
                <c:pt idx="3">
                  <c:v>173</c:v>
                </c:pt>
                <c:pt idx="4">
                  <c:v>194.2</c:v>
                </c:pt>
                <c:pt idx="5">
                  <c:v>209.4</c:v>
                </c:pt>
                <c:pt idx="6">
                  <c:v>224.2</c:v>
                </c:pt>
                <c:pt idx="7">
                  <c:v>235.6</c:v>
                </c:pt>
              </c:numCache>
            </c:numRef>
          </c:val>
          <c:smooth val="0"/>
          <c:extLst>
            <c:ext xmlns:c16="http://schemas.microsoft.com/office/drawing/2014/chart" uri="{C3380CC4-5D6E-409C-BE32-E72D297353CC}">
              <c16:uniqueId val="{0000000C-34CD-421E-A578-8F7BE06F2F0F}"/>
            </c:ext>
          </c:extLst>
        </c:ser>
        <c:ser>
          <c:idx val="13"/>
          <c:order val="12"/>
          <c:tx>
            <c:strRef>
              <c:f>Sheet1!$A$15</c:f>
              <c:strCache>
                <c:ptCount val="1"/>
                <c:pt idx="0">
                  <c:v>PSL</c:v>
                </c:pt>
              </c:strCache>
            </c:strRef>
          </c:tx>
          <c:spPr>
            <a:ln w="28575" cap="rnd">
              <a:solidFill>
                <a:schemeClr val="accent2">
                  <a:lumMod val="80000"/>
                  <a:lumOff val="20000"/>
                </a:schemeClr>
              </a:solid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cat>
            <c:strRef>
              <c:f>Sheet1!$B$1:$I$1</c:f>
              <c:strCache>
                <c:ptCount val="8"/>
                <c:pt idx="0">
                  <c:v>2019</c:v>
                </c:pt>
                <c:pt idx="1">
                  <c:v>2020</c:v>
                </c:pt>
                <c:pt idx="2">
                  <c:v>2021</c:v>
                </c:pt>
                <c:pt idx="3">
                  <c:v>2022</c:v>
                </c:pt>
                <c:pt idx="4">
                  <c:v>2023</c:v>
                </c:pt>
                <c:pt idx="5">
                  <c:v>2024</c:v>
                </c:pt>
                <c:pt idx="6">
                  <c:v>2025</c:v>
                </c:pt>
                <c:pt idx="7">
                  <c:v>2026</c:v>
                </c:pt>
              </c:strCache>
            </c:strRef>
          </c:cat>
          <c:val>
            <c:numRef>
              <c:f>Sheet1!$B$15:$I$15</c:f>
              <c:numCache>
                <c:formatCode>0.0</c:formatCode>
                <c:ptCount val="8"/>
                <c:pt idx="0">
                  <c:v>145.57328990228012</c:v>
                </c:pt>
                <c:pt idx="1">
                  <c:v>153.6</c:v>
                </c:pt>
                <c:pt idx="2">
                  <c:v>168.1</c:v>
                </c:pt>
                <c:pt idx="3">
                  <c:v>193.7</c:v>
                </c:pt>
                <c:pt idx="4">
                  <c:v>209.8</c:v>
                </c:pt>
                <c:pt idx="5">
                  <c:v>222</c:v>
                </c:pt>
                <c:pt idx="6">
                  <c:v>228.5</c:v>
                </c:pt>
                <c:pt idx="7">
                  <c:v>231.4</c:v>
                </c:pt>
              </c:numCache>
            </c:numRef>
          </c:val>
          <c:smooth val="0"/>
          <c:extLst>
            <c:ext xmlns:c16="http://schemas.microsoft.com/office/drawing/2014/chart" uri="{C3380CC4-5D6E-409C-BE32-E72D297353CC}">
              <c16:uniqueId val="{0000000D-34CD-421E-A578-8F7BE06F2F0F}"/>
            </c:ext>
          </c:extLst>
        </c:ser>
        <c:ser>
          <c:idx val="14"/>
          <c:order val="13"/>
          <c:tx>
            <c:strRef>
              <c:f>Sheet1!$A$16</c:f>
              <c:strCache>
                <c:ptCount val="1"/>
                <c:pt idx="0">
                  <c:v>Duke</c:v>
                </c:pt>
              </c:strCache>
            </c:strRef>
          </c:tx>
          <c:spPr>
            <a:ln w="28575" cap="rnd">
              <a:solidFill>
                <a:schemeClr val="accent3">
                  <a:lumMod val="80000"/>
                  <a:lumOff val="20000"/>
                </a:schemeClr>
              </a:solidFill>
              <a:round/>
            </a:ln>
            <a:effectLst/>
          </c:spPr>
          <c:marker>
            <c:symbol val="circle"/>
            <c:size val="5"/>
            <c:spPr>
              <a:solidFill>
                <a:schemeClr val="accent3">
                  <a:lumMod val="80000"/>
                  <a:lumOff val="20000"/>
                </a:schemeClr>
              </a:solidFill>
              <a:ln w="9525">
                <a:solidFill>
                  <a:schemeClr val="accent3">
                    <a:lumMod val="80000"/>
                    <a:lumOff val="20000"/>
                  </a:schemeClr>
                </a:solidFill>
              </a:ln>
              <a:effectLst/>
            </c:spPr>
          </c:marker>
          <c:cat>
            <c:strRef>
              <c:f>Sheet1!$B$1:$I$1</c:f>
              <c:strCache>
                <c:ptCount val="8"/>
                <c:pt idx="0">
                  <c:v>2019</c:v>
                </c:pt>
                <c:pt idx="1">
                  <c:v>2020</c:v>
                </c:pt>
                <c:pt idx="2">
                  <c:v>2021</c:v>
                </c:pt>
                <c:pt idx="3">
                  <c:v>2022</c:v>
                </c:pt>
                <c:pt idx="4">
                  <c:v>2023</c:v>
                </c:pt>
                <c:pt idx="5">
                  <c:v>2024</c:v>
                </c:pt>
                <c:pt idx="6">
                  <c:v>2025</c:v>
                </c:pt>
                <c:pt idx="7">
                  <c:v>2026</c:v>
                </c:pt>
              </c:strCache>
            </c:strRef>
          </c:cat>
          <c:val>
            <c:numRef>
              <c:f>Sheet1!$B$16:$I$16</c:f>
              <c:numCache>
                <c:formatCode>0.0</c:formatCode>
                <c:ptCount val="8"/>
                <c:pt idx="0">
                  <c:v>127.75077881619937</c:v>
                </c:pt>
                <c:pt idx="1">
                  <c:v>138.19999999999999</c:v>
                </c:pt>
                <c:pt idx="2">
                  <c:v>150.69999999999999</c:v>
                </c:pt>
                <c:pt idx="3">
                  <c:v>172.8</c:v>
                </c:pt>
                <c:pt idx="4">
                  <c:v>193.4</c:v>
                </c:pt>
                <c:pt idx="5">
                  <c:v>206.8</c:v>
                </c:pt>
                <c:pt idx="6">
                  <c:v>214.5</c:v>
                </c:pt>
                <c:pt idx="7">
                  <c:v>226.8</c:v>
                </c:pt>
              </c:numCache>
            </c:numRef>
          </c:val>
          <c:smooth val="0"/>
          <c:extLst>
            <c:ext xmlns:c16="http://schemas.microsoft.com/office/drawing/2014/chart" uri="{C3380CC4-5D6E-409C-BE32-E72D297353CC}">
              <c16:uniqueId val="{0000000E-34CD-421E-A578-8F7BE06F2F0F}"/>
            </c:ext>
          </c:extLst>
        </c:ser>
        <c:ser>
          <c:idx val="15"/>
          <c:order val="14"/>
          <c:tx>
            <c:strRef>
              <c:f>Sheet1!$A$17</c:f>
              <c:strCache>
                <c:ptCount val="1"/>
                <c:pt idx="0">
                  <c:v>TU Delft</c:v>
                </c:pt>
              </c:strCache>
            </c:strRef>
          </c:tx>
          <c:spPr>
            <a:ln w="28575" cap="rnd">
              <a:solidFill>
                <a:schemeClr val="accent4">
                  <a:lumMod val="80000"/>
                  <a:lumOff val="20000"/>
                </a:schemeClr>
              </a:solidFill>
              <a:round/>
            </a:ln>
            <a:effectLst/>
          </c:spPr>
          <c:marker>
            <c:symbol val="circle"/>
            <c:size val="5"/>
            <c:spPr>
              <a:solidFill>
                <a:schemeClr val="accent4">
                  <a:lumMod val="80000"/>
                  <a:lumOff val="20000"/>
                </a:schemeClr>
              </a:solidFill>
              <a:ln w="9525">
                <a:solidFill>
                  <a:schemeClr val="accent4">
                    <a:lumMod val="80000"/>
                    <a:lumOff val="20000"/>
                  </a:schemeClr>
                </a:solidFill>
              </a:ln>
              <a:effectLst/>
            </c:spPr>
          </c:marker>
          <c:cat>
            <c:strRef>
              <c:f>Sheet1!$B$1:$I$1</c:f>
              <c:strCache>
                <c:ptCount val="8"/>
                <c:pt idx="0">
                  <c:v>2019</c:v>
                </c:pt>
                <c:pt idx="1">
                  <c:v>2020</c:v>
                </c:pt>
                <c:pt idx="2">
                  <c:v>2021</c:v>
                </c:pt>
                <c:pt idx="3">
                  <c:v>2022</c:v>
                </c:pt>
                <c:pt idx="4">
                  <c:v>2023</c:v>
                </c:pt>
                <c:pt idx="5">
                  <c:v>2024</c:v>
                </c:pt>
                <c:pt idx="6">
                  <c:v>2025</c:v>
                </c:pt>
                <c:pt idx="7">
                  <c:v>2026</c:v>
                </c:pt>
              </c:strCache>
            </c:strRef>
          </c:cat>
          <c:val>
            <c:numRef>
              <c:f>Sheet1!$B$17:$I$17</c:f>
              <c:numCache>
                <c:formatCode>0.0</c:formatCode>
                <c:ptCount val="8"/>
                <c:pt idx="0">
                  <c:v>107.99040090344438</c:v>
                </c:pt>
                <c:pt idx="1">
                  <c:v>104.3</c:v>
                </c:pt>
                <c:pt idx="2">
                  <c:v>124.4</c:v>
                </c:pt>
                <c:pt idx="3">
                  <c:v>144.4</c:v>
                </c:pt>
                <c:pt idx="4">
                  <c:v>168.9</c:v>
                </c:pt>
                <c:pt idx="5">
                  <c:v>186.6</c:v>
                </c:pt>
                <c:pt idx="6">
                  <c:v>201.8</c:v>
                </c:pt>
                <c:pt idx="7">
                  <c:v>223.1</c:v>
                </c:pt>
              </c:numCache>
            </c:numRef>
          </c:val>
          <c:smooth val="0"/>
          <c:extLst>
            <c:ext xmlns:c16="http://schemas.microsoft.com/office/drawing/2014/chart" uri="{C3380CC4-5D6E-409C-BE32-E72D297353CC}">
              <c16:uniqueId val="{0000000F-34CD-421E-A578-8F7BE06F2F0F}"/>
            </c:ext>
          </c:extLst>
        </c:ser>
        <c:ser>
          <c:idx val="16"/>
          <c:order val="15"/>
          <c:tx>
            <c:strRef>
              <c:f>Sheet1!$A$18</c:f>
              <c:strCache>
                <c:ptCount val="1"/>
                <c:pt idx="0">
                  <c:v>Yale</c:v>
                </c:pt>
              </c:strCache>
            </c:strRef>
          </c:tx>
          <c:spPr>
            <a:ln w="28575" cap="rnd">
              <a:solidFill>
                <a:schemeClr val="accent5">
                  <a:lumMod val="80000"/>
                  <a:lumOff val="20000"/>
                </a:schemeClr>
              </a:solidFill>
              <a:round/>
            </a:ln>
            <a:effectLst/>
          </c:spPr>
          <c:marker>
            <c:symbol val="circle"/>
            <c:size val="5"/>
            <c:spPr>
              <a:solidFill>
                <a:schemeClr val="accent5">
                  <a:lumMod val="80000"/>
                  <a:lumOff val="20000"/>
                </a:schemeClr>
              </a:solidFill>
              <a:ln w="9525">
                <a:solidFill>
                  <a:schemeClr val="accent5">
                    <a:lumMod val="80000"/>
                    <a:lumOff val="20000"/>
                  </a:schemeClr>
                </a:solidFill>
              </a:ln>
              <a:effectLst/>
            </c:spPr>
          </c:marker>
          <c:cat>
            <c:strRef>
              <c:f>Sheet1!$B$1:$I$1</c:f>
              <c:strCache>
                <c:ptCount val="8"/>
                <c:pt idx="0">
                  <c:v>2019</c:v>
                </c:pt>
                <c:pt idx="1">
                  <c:v>2020</c:v>
                </c:pt>
                <c:pt idx="2">
                  <c:v>2021</c:v>
                </c:pt>
                <c:pt idx="3">
                  <c:v>2022</c:v>
                </c:pt>
                <c:pt idx="4">
                  <c:v>2023</c:v>
                </c:pt>
                <c:pt idx="5">
                  <c:v>2024</c:v>
                </c:pt>
                <c:pt idx="6">
                  <c:v>2025</c:v>
                </c:pt>
                <c:pt idx="7">
                  <c:v>2026</c:v>
                </c:pt>
              </c:strCache>
            </c:strRef>
          </c:cat>
          <c:val>
            <c:numRef>
              <c:f>Sheet1!$B$18:$I$18</c:f>
              <c:numCache>
                <c:formatCode>0.0</c:formatCode>
                <c:ptCount val="8"/>
                <c:pt idx="0">
                  <c:v>108.28155818540434</c:v>
                </c:pt>
                <c:pt idx="1">
                  <c:v>119.6</c:v>
                </c:pt>
                <c:pt idx="2">
                  <c:v>130.9</c:v>
                </c:pt>
                <c:pt idx="3">
                  <c:v>148.5</c:v>
                </c:pt>
                <c:pt idx="4">
                  <c:v>166.2</c:v>
                </c:pt>
                <c:pt idx="5">
                  <c:v>178.6</c:v>
                </c:pt>
                <c:pt idx="6">
                  <c:v>191.5</c:v>
                </c:pt>
                <c:pt idx="7">
                  <c:v>209.9</c:v>
                </c:pt>
              </c:numCache>
            </c:numRef>
          </c:val>
          <c:smooth val="0"/>
          <c:extLst>
            <c:ext xmlns:c16="http://schemas.microsoft.com/office/drawing/2014/chart" uri="{C3380CC4-5D6E-409C-BE32-E72D297353CC}">
              <c16:uniqueId val="{00000010-34CD-421E-A578-8F7BE06F2F0F}"/>
            </c:ext>
          </c:extLst>
        </c:ser>
        <c:ser>
          <c:idx val="17"/>
          <c:order val="16"/>
          <c:tx>
            <c:strRef>
              <c:f>Sheet1!$A$19</c:f>
              <c:strCache>
                <c:ptCount val="1"/>
                <c:pt idx="0">
                  <c:v>Michigan</c:v>
                </c:pt>
              </c:strCache>
            </c:strRef>
          </c:tx>
          <c:spPr>
            <a:ln w="28575" cap="rnd">
              <a:solidFill>
                <a:schemeClr val="accent6">
                  <a:lumMod val="80000"/>
                  <a:lumOff val="20000"/>
                </a:schemeClr>
              </a:solidFill>
              <a:round/>
            </a:ln>
            <a:effectLst/>
          </c:spPr>
          <c:marker>
            <c:symbol val="circle"/>
            <c:size val="5"/>
            <c:spPr>
              <a:solidFill>
                <a:schemeClr val="accent6">
                  <a:lumMod val="80000"/>
                  <a:lumOff val="20000"/>
                </a:schemeClr>
              </a:solidFill>
              <a:ln w="9525">
                <a:solidFill>
                  <a:schemeClr val="accent6">
                    <a:lumMod val="80000"/>
                    <a:lumOff val="20000"/>
                  </a:schemeClr>
                </a:solidFill>
              </a:ln>
              <a:effectLst/>
            </c:spPr>
          </c:marker>
          <c:cat>
            <c:strRef>
              <c:f>Sheet1!$B$1:$I$1</c:f>
              <c:strCache>
                <c:ptCount val="8"/>
                <c:pt idx="0">
                  <c:v>2019</c:v>
                </c:pt>
                <c:pt idx="1">
                  <c:v>2020</c:v>
                </c:pt>
                <c:pt idx="2">
                  <c:v>2021</c:v>
                </c:pt>
                <c:pt idx="3">
                  <c:v>2022</c:v>
                </c:pt>
                <c:pt idx="4">
                  <c:v>2023</c:v>
                </c:pt>
                <c:pt idx="5">
                  <c:v>2024</c:v>
                </c:pt>
                <c:pt idx="6">
                  <c:v>2025</c:v>
                </c:pt>
                <c:pt idx="7">
                  <c:v>2026</c:v>
                </c:pt>
              </c:strCache>
            </c:strRef>
          </c:cat>
          <c:val>
            <c:numRef>
              <c:f>Sheet1!$B$19:$I$19</c:f>
              <c:numCache>
                <c:formatCode>0.0</c:formatCode>
                <c:ptCount val="8"/>
                <c:pt idx="0">
                  <c:v>118.23762781186095</c:v>
                </c:pt>
                <c:pt idx="1">
                  <c:v>127.7</c:v>
                </c:pt>
                <c:pt idx="2">
                  <c:v>141.80000000000001</c:v>
                </c:pt>
                <c:pt idx="3">
                  <c:v>158.69999999999999</c:v>
                </c:pt>
                <c:pt idx="4">
                  <c:v>174.7</c:v>
                </c:pt>
                <c:pt idx="5">
                  <c:v>185.6</c:v>
                </c:pt>
                <c:pt idx="6">
                  <c:v>193.7</c:v>
                </c:pt>
                <c:pt idx="7">
                  <c:v>203.9</c:v>
                </c:pt>
              </c:numCache>
            </c:numRef>
          </c:val>
          <c:smooth val="0"/>
          <c:extLst>
            <c:ext xmlns:c16="http://schemas.microsoft.com/office/drawing/2014/chart" uri="{C3380CC4-5D6E-409C-BE32-E72D297353CC}">
              <c16:uniqueId val="{00000011-34CD-421E-A578-8F7BE06F2F0F}"/>
            </c:ext>
          </c:extLst>
        </c:ser>
        <c:ser>
          <c:idx val="18"/>
          <c:order val="17"/>
          <c:tx>
            <c:strRef>
              <c:f>Sheet1!$A$20</c:f>
              <c:strCache>
                <c:ptCount val="1"/>
                <c:pt idx="0">
                  <c:v>Edinburgh</c:v>
                </c:pt>
              </c:strCache>
            </c:strRef>
          </c:tx>
          <c:spPr>
            <a:ln w="28575" cap="rnd">
              <a:solidFill>
                <a:schemeClr val="accent1">
                  <a:lumMod val="80000"/>
                </a:schemeClr>
              </a:solidFill>
              <a:round/>
            </a:ln>
            <a:effectLst/>
          </c:spPr>
          <c:marker>
            <c:symbol val="circle"/>
            <c:size val="5"/>
            <c:spPr>
              <a:solidFill>
                <a:schemeClr val="accent1">
                  <a:lumMod val="80000"/>
                </a:schemeClr>
              </a:solidFill>
              <a:ln w="9525">
                <a:solidFill>
                  <a:schemeClr val="accent1">
                    <a:lumMod val="80000"/>
                  </a:schemeClr>
                </a:solidFill>
              </a:ln>
              <a:effectLst/>
            </c:spPr>
          </c:marker>
          <c:cat>
            <c:strRef>
              <c:f>Sheet1!$B$1:$I$1</c:f>
              <c:strCache>
                <c:ptCount val="8"/>
                <c:pt idx="0">
                  <c:v>2019</c:v>
                </c:pt>
                <c:pt idx="1">
                  <c:v>2020</c:v>
                </c:pt>
                <c:pt idx="2">
                  <c:v>2021</c:v>
                </c:pt>
                <c:pt idx="3">
                  <c:v>2022</c:v>
                </c:pt>
                <c:pt idx="4">
                  <c:v>2023</c:v>
                </c:pt>
                <c:pt idx="5">
                  <c:v>2024</c:v>
                </c:pt>
                <c:pt idx="6">
                  <c:v>2025</c:v>
                </c:pt>
                <c:pt idx="7">
                  <c:v>2026</c:v>
                </c:pt>
              </c:strCache>
            </c:strRef>
          </c:cat>
          <c:val>
            <c:numRef>
              <c:f>Sheet1!$B$20:$I$20</c:f>
              <c:numCache>
                <c:formatCode>0.0</c:formatCode>
                <c:ptCount val="8"/>
                <c:pt idx="0">
                  <c:v>96.82191498142798</c:v>
                </c:pt>
                <c:pt idx="1">
                  <c:v>105.2</c:v>
                </c:pt>
                <c:pt idx="2">
                  <c:v>115.6</c:v>
                </c:pt>
                <c:pt idx="3">
                  <c:v>137.4</c:v>
                </c:pt>
                <c:pt idx="4">
                  <c:v>156.30000000000001</c:v>
                </c:pt>
                <c:pt idx="5">
                  <c:v>169.1</c:v>
                </c:pt>
                <c:pt idx="6">
                  <c:v>178.7</c:v>
                </c:pt>
                <c:pt idx="7">
                  <c:v>198</c:v>
                </c:pt>
              </c:numCache>
            </c:numRef>
          </c:val>
          <c:smooth val="0"/>
          <c:extLst>
            <c:ext xmlns:c16="http://schemas.microsoft.com/office/drawing/2014/chart" uri="{C3380CC4-5D6E-409C-BE32-E72D297353CC}">
              <c16:uniqueId val="{00000012-34CD-421E-A578-8F7BE06F2F0F}"/>
            </c:ext>
          </c:extLst>
        </c:ser>
        <c:ser>
          <c:idx val="19"/>
          <c:order val="18"/>
          <c:tx>
            <c:strRef>
              <c:f>Sheet1!$A$21</c:f>
              <c:strCache>
                <c:ptCount val="1"/>
                <c:pt idx="0">
                  <c:v>Tokyo</c:v>
                </c:pt>
              </c:strCache>
            </c:strRef>
          </c:tx>
          <c:spPr>
            <a:ln w="28575" cap="rnd">
              <a:solidFill>
                <a:schemeClr val="accent2">
                  <a:lumMod val="80000"/>
                </a:schemeClr>
              </a:solidFill>
              <a:round/>
            </a:ln>
            <a:effectLst/>
          </c:spPr>
          <c:marker>
            <c:symbol val="circle"/>
            <c:size val="5"/>
            <c:spPr>
              <a:solidFill>
                <a:schemeClr val="accent2">
                  <a:lumMod val="80000"/>
                </a:schemeClr>
              </a:solidFill>
              <a:ln w="9525">
                <a:solidFill>
                  <a:schemeClr val="accent2">
                    <a:lumMod val="80000"/>
                  </a:schemeClr>
                </a:solidFill>
              </a:ln>
              <a:effectLst/>
            </c:spPr>
          </c:marker>
          <c:cat>
            <c:strRef>
              <c:f>Sheet1!$B$1:$I$1</c:f>
              <c:strCache>
                <c:ptCount val="8"/>
                <c:pt idx="0">
                  <c:v>2019</c:v>
                </c:pt>
                <c:pt idx="1">
                  <c:v>2020</c:v>
                </c:pt>
                <c:pt idx="2">
                  <c:v>2021</c:v>
                </c:pt>
                <c:pt idx="3">
                  <c:v>2022</c:v>
                </c:pt>
                <c:pt idx="4">
                  <c:v>2023</c:v>
                </c:pt>
                <c:pt idx="5">
                  <c:v>2024</c:v>
                </c:pt>
                <c:pt idx="6">
                  <c:v>2025</c:v>
                </c:pt>
                <c:pt idx="7">
                  <c:v>2026</c:v>
                </c:pt>
              </c:strCache>
            </c:strRef>
          </c:cat>
          <c:val>
            <c:numRef>
              <c:f>Sheet1!$B$21:$I$21</c:f>
              <c:numCache>
                <c:formatCode>0.0</c:formatCode>
                <c:ptCount val="8"/>
                <c:pt idx="0">
                  <c:v>113.52888402625821</c:v>
                </c:pt>
                <c:pt idx="1">
                  <c:v>112.9</c:v>
                </c:pt>
                <c:pt idx="2">
                  <c:v>121.1</c:v>
                </c:pt>
                <c:pt idx="3">
                  <c:v>138.80000000000001</c:v>
                </c:pt>
                <c:pt idx="4">
                  <c:v>155.1</c:v>
                </c:pt>
                <c:pt idx="5">
                  <c:v>167.8</c:v>
                </c:pt>
                <c:pt idx="6">
                  <c:v>179.1</c:v>
                </c:pt>
                <c:pt idx="7">
                  <c:v>194.9</c:v>
                </c:pt>
              </c:numCache>
            </c:numRef>
          </c:val>
          <c:smooth val="0"/>
          <c:extLst>
            <c:ext xmlns:c16="http://schemas.microsoft.com/office/drawing/2014/chart" uri="{C3380CC4-5D6E-409C-BE32-E72D297353CC}">
              <c16:uniqueId val="{00000013-34CD-421E-A578-8F7BE06F2F0F}"/>
            </c:ext>
          </c:extLst>
        </c:ser>
        <c:ser>
          <c:idx val="20"/>
          <c:order val="19"/>
          <c:tx>
            <c:strRef>
              <c:f>Sheet1!$A$22</c:f>
              <c:strCache>
                <c:ptCount val="1"/>
                <c:pt idx="0">
                  <c:v>Manchester</c:v>
                </c:pt>
              </c:strCache>
            </c:strRef>
          </c:tx>
          <c:spPr>
            <a:ln w="28575" cap="rnd">
              <a:solidFill>
                <a:schemeClr val="accent3">
                  <a:lumMod val="80000"/>
                </a:schemeClr>
              </a:solidFill>
              <a:round/>
            </a:ln>
            <a:effectLst/>
          </c:spPr>
          <c:marker>
            <c:symbol val="circle"/>
            <c:size val="5"/>
            <c:spPr>
              <a:solidFill>
                <a:schemeClr val="accent3">
                  <a:lumMod val="80000"/>
                </a:schemeClr>
              </a:solidFill>
              <a:ln w="9525">
                <a:solidFill>
                  <a:schemeClr val="accent3">
                    <a:lumMod val="80000"/>
                  </a:schemeClr>
                </a:solidFill>
              </a:ln>
              <a:effectLst/>
            </c:spPr>
          </c:marker>
          <c:cat>
            <c:strRef>
              <c:f>Sheet1!$B$1:$I$1</c:f>
              <c:strCache>
                <c:ptCount val="8"/>
                <c:pt idx="0">
                  <c:v>2019</c:v>
                </c:pt>
                <c:pt idx="1">
                  <c:v>2020</c:v>
                </c:pt>
                <c:pt idx="2">
                  <c:v>2021</c:v>
                </c:pt>
                <c:pt idx="3">
                  <c:v>2022</c:v>
                </c:pt>
                <c:pt idx="4">
                  <c:v>2023</c:v>
                </c:pt>
                <c:pt idx="5">
                  <c:v>2024</c:v>
                </c:pt>
                <c:pt idx="6">
                  <c:v>2025</c:v>
                </c:pt>
                <c:pt idx="7">
                  <c:v>2026</c:v>
                </c:pt>
              </c:strCache>
            </c:strRef>
          </c:cat>
          <c:val>
            <c:numRef>
              <c:f>Sheet1!$B$22:$I$22</c:f>
              <c:numCache>
                <c:formatCode>0.0</c:formatCode>
                <c:ptCount val="8"/>
                <c:pt idx="0">
                  <c:v>92.785871522913752</c:v>
                </c:pt>
                <c:pt idx="1">
                  <c:v>101</c:v>
                </c:pt>
                <c:pt idx="2">
                  <c:v>113.4</c:v>
                </c:pt>
                <c:pt idx="3">
                  <c:v>134</c:v>
                </c:pt>
                <c:pt idx="4">
                  <c:v>151.1</c:v>
                </c:pt>
                <c:pt idx="5">
                  <c:v>163.4</c:v>
                </c:pt>
                <c:pt idx="6">
                  <c:v>178.1</c:v>
                </c:pt>
                <c:pt idx="7">
                  <c:v>193.7</c:v>
                </c:pt>
              </c:numCache>
            </c:numRef>
          </c:val>
          <c:smooth val="0"/>
          <c:extLst>
            <c:ext xmlns:c16="http://schemas.microsoft.com/office/drawing/2014/chart" uri="{C3380CC4-5D6E-409C-BE32-E72D297353CC}">
              <c16:uniqueId val="{00000014-34CD-421E-A578-8F7BE06F2F0F}"/>
            </c:ext>
          </c:extLst>
        </c:ser>
        <c:ser>
          <c:idx val="21"/>
          <c:order val="20"/>
          <c:tx>
            <c:strRef>
              <c:f>Sheet1!$A$23</c:f>
              <c:strCache>
                <c:ptCount val="1"/>
                <c:pt idx="0">
                  <c:v>Columbia</c:v>
                </c:pt>
              </c:strCache>
            </c:strRef>
          </c:tx>
          <c:spPr>
            <a:ln w="28575" cap="rnd">
              <a:solidFill>
                <a:schemeClr val="accent4">
                  <a:lumMod val="80000"/>
                </a:schemeClr>
              </a:solidFill>
              <a:round/>
            </a:ln>
            <a:effectLst/>
          </c:spPr>
          <c:marker>
            <c:symbol val="circle"/>
            <c:size val="5"/>
            <c:spPr>
              <a:solidFill>
                <a:schemeClr val="accent4">
                  <a:lumMod val="80000"/>
                </a:schemeClr>
              </a:solidFill>
              <a:ln w="9525">
                <a:solidFill>
                  <a:schemeClr val="accent4">
                    <a:lumMod val="80000"/>
                  </a:schemeClr>
                </a:solidFill>
              </a:ln>
              <a:effectLst/>
            </c:spPr>
          </c:marker>
          <c:cat>
            <c:strRef>
              <c:f>Sheet1!$B$1:$I$1</c:f>
              <c:strCache>
                <c:ptCount val="8"/>
                <c:pt idx="0">
                  <c:v>2019</c:v>
                </c:pt>
                <c:pt idx="1">
                  <c:v>2020</c:v>
                </c:pt>
                <c:pt idx="2">
                  <c:v>2021</c:v>
                </c:pt>
                <c:pt idx="3">
                  <c:v>2022</c:v>
                </c:pt>
                <c:pt idx="4">
                  <c:v>2023</c:v>
                </c:pt>
                <c:pt idx="5">
                  <c:v>2024</c:v>
                </c:pt>
                <c:pt idx="6">
                  <c:v>2025</c:v>
                </c:pt>
                <c:pt idx="7">
                  <c:v>2026</c:v>
                </c:pt>
              </c:strCache>
            </c:strRef>
          </c:cat>
          <c:val>
            <c:numRef>
              <c:f>Sheet1!$B$23:$I$23</c:f>
              <c:numCache>
                <c:formatCode>0.0</c:formatCode>
                <c:ptCount val="8"/>
                <c:pt idx="0" formatCode="General">
                  <c:v>99.5</c:v>
                </c:pt>
                <c:pt idx="1">
                  <c:v>106</c:v>
                </c:pt>
                <c:pt idx="2">
                  <c:v>115.4</c:v>
                </c:pt>
                <c:pt idx="3">
                  <c:v>132.19999999999999</c:v>
                </c:pt>
                <c:pt idx="4">
                  <c:v>148.30000000000001</c:v>
                </c:pt>
                <c:pt idx="5">
                  <c:v>156.19999999999999</c:v>
                </c:pt>
                <c:pt idx="6">
                  <c:v>160.9</c:v>
                </c:pt>
                <c:pt idx="7">
                  <c:v>169.9</c:v>
                </c:pt>
              </c:numCache>
            </c:numRef>
          </c:val>
          <c:smooth val="0"/>
          <c:extLst>
            <c:ext xmlns:c16="http://schemas.microsoft.com/office/drawing/2014/chart" uri="{C3380CC4-5D6E-409C-BE32-E72D297353CC}">
              <c16:uniqueId val="{00000015-34CD-421E-A578-8F7BE06F2F0F}"/>
            </c:ext>
          </c:extLst>
        </c:ser>
        <c:ser>
          <c:idx val="22"/>
          <c:order val="21"/>
          <c:tx>
            <c:strRef>
              <c:f>Sheet1!$A$24</c:f>
              <c:strCache>
                <c:ptCount val="1"/>
                <c:pt idx="0">
                  <c:v>KFUPM</c:v>
                </c:pt>
              </c:strCache>
            </c:strRef>
          </c:tx>
          <c:spPr>
            <a:ln w="101600" cap="rnd">
              <a:solidFill>
                <a:schemeClr val="tx1"/>
              </a:solidFill>
              <a:round/>
            </a:ln>
            <a:effectLst/>
          </c:spPr>
          <c:marker>
            <c:symbol val="circle"/>
            <c:size val="12"/>
            <c:spPr>
              <a:solidFill>
                <a:srgbClr val="146768"/>
              </a:solidFill>
              <a:ln w="50800">
                <a:solidFill>
                  <a:srgbClr val="FFC000"/>
                </a:solidFill>
              </a:ln>
              <a:effectLst/>
            </c:spPr>
          </c:marker>
          <c:cat>
            <c:strRef>
              <c:f>Sheet1!$B$1:$I$1</c:f>
              <c:strCache>
                <c:ptCount val="8"/>
                <c:pt idx="0">
                  <c:v>2019</c:v>
                </c:pt>
                <c:pt idx="1">
                  <c:v>2020</c:v>
                </c:pt>
                <c:pt idx="2">
                  <c:v>2021</c:v>
                </c:pt>
                <c:pt idx="3">
                  <c:v>2022</c:v>
                </c:pt>
                <c:pt idx="4">
                  <c:v>2023</c:v>
                </c:pt>
                <c:pt idx="5">
                  <c:v>2024</c:v>
                </c:pt>
                <c:pt idx="6">
                  <c:v>2025</c:v>
                </c:pt>
                <c:pt idx="7">
                  <c:v>2026</c:v>
                </c:pt>
              </c:strCache>
            </c:strRef>
          </c:cat>
          <c:val>
            <c:numRef>
              <c:f>Sheet1!$B$24:$I$24</c:f>
              <c:numCache>
                <c:formatCode>0.0</c:formatCode>
                <c:ptCount val="8"/>
                <c:pt idx="0" formatCode="General">
                  <c:v>45.2</c:v>
                </c:pt>
                <c:pt idx="1">
                  <c:v>58.8</c:v>
                </c:pt>
                <c:pt idx="2">
                  <c:v>82.9</c:v>
                </c:pt>
                <c:pt idx="3">
                  <c:v>104.6</c:v>
                </c:pt>
                <c:pt idx="4">
                  <c:v>135.5</c:v>
                </c:pt>
                <c:pt idx="5">
                  <c:v>171.9</c:v>
                </c:pt>
                <c:pt idx="6">
                  <c:v>190.9</c:v>
                </c:pt>
                <c:pt idx="7">
                  <c:v>237.8</c:v>
                </c:pt>
              </c:numCache>
            </c:numRef>
          </c:val>
          <c:smooth val="0"/>
          <c:extLst>
            <c:ext xmlns:c16="http://schemas.microsoft.com/office/drawing/2014/chart" uri="{C3380CC4-5D6E-409C-BE32-E72D297353CC}">
              <c16:uniqueId val="{00000016-34CD-421E-A578-8F7BE06F2F0F}"/>
            </c:ext>
          </c:extLst>
        </c:ser>
        <c:dLbls>
          <c:showLegendKey val="0"/>
          <c:showVal val="0"/>
          <c:showCatName val="0"/>
          <c:showSerName val="0"/>
          <c:showPercent val="0"/>
          <c:showBubbleSize val="0"/>
        </c:dLbls>
        <c:marker val="1"/>
        <c:smooth val="0"/>
        <c:axId val="1860499791"/>
        <c:axId val="730206479"/>
      </c:lineChart>
      <c:catAx>
        <c:axId val="1860499791"/>
        <c:scaling>
          <c:orientation val="minMax"/>
        </c:scaling>
        <c:delete val="0"/>
        <c:axPos val="b"/>
        <c:numFmt formatCode="General" sourceLinked="1"/>
        <c:majorTickMark val="none"/>
        <c:minorTickMark val="none"/>
        <c:tickLblPos val="nextTo"/>
        <c:spPr>
          <a:noFill/>
          <a:ln w="9525" cap="flat" cmpd="sng" algn="ctr">
            <a:solidFill>
              <a:srgbClr val="115F66"/>
            </a:solidFill>
            <a:round/>
          </a:ln>
          <a:effectLst/>
        </c:spPr>
        <c:txPr>
          <a:bodyPr rot="-60000000" spcFirstLastPara="1" vertOverflow="ellipsis" vert="horz" wrap="square" anchor="ctr" anchorCtr="1"/>
          <a:lstStyle/>
          <a:p>
            <a:pPr>
              <a:defRPr sz="800" b="0" i="0" u="none" strike="noStrike" kern="1200" baseline="0">
                <a:solidFill>
                  <a:srgbClr val="115F66"/>
                </a:solidFill>
                <a:latin typeface="Arial" panose="020B0604020202020204" pitchFamily="34" charset="0"/>
                <a:ea typeface="+mn-ea"/>
                <a:cs typeface="Arial" panose="020B0604020202020204" pitchFamily="34" charset="0"/>
              </a:defRPr>
            </a:pPr>
            <a:endParaRPr lang="en-US"/>
          </a:p>
        </c:txPr>
        <c:crossAx val="730206479"/>
        <c:crosses val="autoZero"/>
        <c:auto val="1"/>
        <c:lblAlgn val="ctr"/>
        <c:lblOffset val="100"/>
        <c:noMultiLvlLbl val="0"/>
      </c:catAx>
      <c:valAx>
        <c:axId val="730206479"/>
        <c:scaling>
          <c:logBase val="10"/>
          <c:orientation val="minMax"/>
          <c:max val="500"/>
          <c:min val="40"/>
        </c:scaling>
        <c:delete val="1"/>
        <c:axPos val="l"/>
        <c:majorGridlines>
          <c:spPr>
            <a:ln w="9525" cap="flat" cmpd="sng" algn="ctr">
              <a:noFill/>
              <a:round/>
            </a:ln>
            <a:effectLst/>
          </c:spPr>
        </c:majorGridlines>
        <c:numFmt formatCode="0.0" sourceLinked="1"/>
        <c:majorTickMark val="out"/>
        <c:minorTickMark val="none"/>
        <c:tickLblPos val="nextTo"/>
        <c:crossAx val="1860499791"/>
        <c:crosses val="autoZero"/>
        <c:crossBetween val="between"/>
      </c:valAx>
      <c:spPr>
        <a:noFill/>
        <a:ln>
          <a:noFill/>
        </a:ln>
        <a:effectLst/>
      </c:spPr>
    </c:plotArea>
    <c:legend>
      <c:legendPos val="r"/>
      <c:layout>
        <c:manualLayout>
          <c:xMode val="edge"/>
          <c:yMode val="edge"/>
          <c:x val="0.34243451195738411"/>
          <c:y val="0.68551145525705659"/>
          <c:w val="0.52030043318546837"/>
          <c:h val="0.24521731658947871"/>
        </c:manualLayout>
      </c:layout>
      <c:overlay val="0"/>
      <c:spPr>
        <a:noFill/>
        <a:ln>
          <a:noFill/>
        </a:ln>
        <a:effectLst/>
      </c:spPr>
      <c:txPr>
        <a:bodyPr rot="0" spcFirstLastPara="1" vertOverflow="ellipsis" vert="horz" wrap="square" anchor="ctr" anchorCtr="1"/>
        <a:lstStyle/>
        <a:p>
          <a:pPr>
            <a:defRPr sz="800" b="0" i="0" u="none" strike="noStrike" kern="1200" baseline="0">
              <a:solidFill>
                <a:srgbClr val="115F66"/>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5271CB7-12FC-2A06-6012-DC4B5A27630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A"/>
          </a:p>
        </p:txBody>
      </p:sp>
      <p:sp>
        <p:nvSpPr>
          <p:cNvPr id="3" name="Date Placeholder 2">
            <a:extLst>
              <a:ext uri="{FF2B5EF4-FFF2-40B4-BE49-F238E27FC236}">
                <a16:creationId xmlns:a16="http://schemas.microsoft.com/office/drawing/2014/main" id="{87585676-971F-59B5-40B4-E62304DA0A1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574F3AE-E274-CF4E-B7F0-9CBE6630AEB9}" type="datetimeFigureOut">
              <a:rPr lang="en-SA" smtClean="0"/>
              <a:t>01/07/2026 R</a:t>
            </a:fld>
            <a:endParaRPr lang="en-SA"/>
          </a:p>
        </p:txBody>
      </p:sp>
      <p:sp>
        <p:nvSpPr>
          <p:cNvPr id="4" name="Footer Placeholder 3">
            <a:extLst>
              <a:ext uri="{FF2B5EF4-FFF2-40B4-BE49-F238E27FC236}">
                <a16:creationId xmlns:a16="http://schemas.microsoft.com/office/drawing/2014/main" id="{A4903855-7B48-20BF-C917-9E81E113D2F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SA"/>
          </a:p>
        </p:txBody>
      </p:sp>
      <p:sp>
        <p:nvSpPr>
          <p:cNvPr id="5" name="Slide Number Placeholder 4">
            <a:extLst>
              <a:ext uri="{FF2B5EF4-FFF2-40B4-BE49-F238E27FC236}">
                <a16:creationId xmlns:a16="http://schemas.microsoft.com/office/drawing/2014/main" id="{045D94E6-4532-C4AD-BD96-7E713C922EB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E9DAFD5-5FC5-F443-BE69-27B30FA3D9E3}" type="slidenum">
              <a:rPr lang="en-SA" smtClean="0"/>
              <a:t>‹#›</a:t>
            </a:fld>
            <a:endParaRPr lang="en-SA"/>
          </a:p>
        </p:txBody>
      </p:sp>
    </p:spTree>
    <p:extLst>
      <p:ext uri="{BB962C8B-B14F-4D97-AF65-F5344CB8AC3E}">
        <p14:creationId xmlns:p14="http://schemas.microsoft.com/office/powerpoint/2010/main" val="16381549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24B1AC-5910-4092-A679-8800BA539309}" type="datetimeFigureOut">
              <a:rPr lang="en-US" smtClean="0"/>
              <a:t>7/1/26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E6EB3D-3EE2-4180-BBAC-5961F62D761C}" type="slidenum">
              <a:rPr lang="en-US" smtClean="0"/>
              <a:t>‹#›</a:t>
            </a:fld>
            <a:endParaRPr lang="en-US"/>
          </a:p>
        </p:txBody>
      </p:sp>
    </p:spTree>
    <p:extLst>
      <p:ext uri="{BB962C8B-B14F-4D97-AF65-F5344CB8AC3E}">
        <p14:creationId xmlns:p14="http://schemas.microsoft.com/office/powerpoint/2010/main" val="33220748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9B96DD-9377-3030-E8AA-FAF05C4218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E85D08-DFD0-FB54-A41C-5B2FBD82AEB6}"/>
              </a:ext>
            </a:extLst>
          </p:cNvPr>
          <p:cNvSpPr>
            <a:spLocks noGrp="1" noRot="1" noChangeAspect="1"/>
          </p:cNvSpPr>
          <p:nvPr>
            <p:ph type="sldImg"/>
          </p:nvPr>
        </p:nvSpPr>
        <p:spPr>
          <a:xfrm>
            <a:off x="685800" y="288925"/>
            <a:ext cx="5486400" cy="3086100"/>
          </a:xfrm>
        </p:spPr>
      </p:sp>
      <p:sp>
        <p:nvSpPr>
          <p:cNvPr id="3" name="Notes Placeholder 2">
            <a:extLst>
              <a:ext uri="{FF2B5EF4-FFF2-40B4-BE49-F238E27FC236}">
                <a16:creationId xmlns:a16="http://schemas.microsoft.com/office/drawing/2014/main" id="{48A8EDB9-5019-6825-983F-83401A63DA72}"/>
              </a:ext>
            </a:extLst>
          </p:cNvPr>
          <p:cNvSpPr>
            <a:spLocks noGrp="1"/>
          </p:cNvSpPr>
          <p:nvPr>
            <p:ph type="body" idx="1"/>
          </p:nvPr>
        </p:nvSpPr>
        <p:spPr>
          <a:xfrm>
            <a:off x="685800" y="3519577"/>
            <a:ext cx="5486400" cy="4481423"/>
          </a:xfrm>
        </p:spPr>
        <p:txBody>
          <a:bodyPr/>
          <a:lstStyle/>
          <a:p>
            <a:r>
              <a:rPr lang="en-US" dirty="0"/>
              <a:t>1) Before I begin, let me take a minute to introduce my home institution, KFUPM. KFUPM is located in Dhahran, Saudi Arabia, at the center of one of the world's most important industrial, energy, and innovation ecosystems. </a:t>
            </a:r>
          </a:p>
          <a:p>
            <a:endParaRPr lang="en-US" dirty="0"/>
          </a:p>
          <a:p>
            <a:r>
              <a:rPr lang="en-US" dirty="0"/>
              <a:t>2) Today, our community includes students from more than 80 countries, with graduate students representing 40% of the student body. Although KFUPM only opened its doors to female undergraduate students in 2021, women now account for approximately 50% of engineering enrollment, an achievement that is exceptionally rare globally, where female participation in engineering programs often averages at around 10-25%.</a:t>
            </a:r>
          </a:p>
          <a:p>
            <a:endParaRPr lang="en-US" dirty="0"/>
          </a:p>
          <a:p>
            <a:r>
              <a:rPr lang="en-US" dirty="0"/>
              <a:t>3) With one of the lowest admission rates globally, approximately 3%, KFUPM attracts some of the world’s brightest students, individuals who truly embody our </a:t>
            </a:r>
            <a:r>
              <a:rPr lang="en-US" b="0" dirty="0"/>
              <a:t>motto, Dream Big and Accomplish, and </a:t>
            </a:r>
            <a:r>
              <a:rPr lang="en-US" dirty="0"/>
              <a:t>who will go on to shape the sectors of the future.</a:t>
            </a:r>
          </a:p>
          <a:p>
            <a:endParaRPr lang="en-US" dirty="0"/>
          </a:p>
          <a:p>
            <a:r>
              <a:rPr lang="en-US" dirty="0"/>
              <a:t>4) Speaking of the sectors of the future, while many people still associate KFUPM with petroleum, the university has pivoted far beyond it, into ten critical sectors that will shape future economies, including energy in general (for example: renewables, hydrogen, etc.), in addition to biotechnology, aerospace, fintech, manufacturing, sustainability, mobility, design, and the digital economy.</a:t>
            </a:r>
          </a:p>
          <a:p>
            <a:endParaRPr lang="en-US" dirty="0"/>
          </a:p>
          <a:p>
            <a:r>
              <a:rPr lang="en-US" dirty="0"/>
              <a:t>5) Central to all of these sectors is artificial intelligence. Long before the emergence of ChatGPT, KFUPM recognized that AI would become foundational across every industry. That's why we launched our AI+X model in 2020, where every student learns AI before their discipline, regardless of their major, so that we graduate professionals who are can effectively apply AI into their fields and industries. </a:t>
            </a:r>
          </a:p>
        </p:txBody>
      </p:sp>
      <p:sp>
        <p:nvSpPr>
          <p:cNvPr id="4" name="Slide Number Placeholder 3">
            <a:extLst>
              <a:ext uri="{FF2B5EF4-FFF2-40B4-BE49-F238E27FC236}">
                <a16:creationId xmlns:a16="http://schemas.microsoft.com/office/drawing/2014/main" id="{71E8AC73-0302-15C4-9CAF-FED1A8699113}"/>
              </a:ext>
            </a:extLst>
          </p:cNvPr>
          <p:cNvSpPr>
            <a:spLocks noGrp="1"/>
          </p:cNvSpPr>
          <p:nvPr>
            <p:ph type="sldNum" sz="quarter" idx="5"/>
          </p:nvPr>
        </p:nvSpPr>
        <p:spPr/>
        <p:txBody>
          <a:bodyPr/>
          <a:lstStyle/>
          <a:p>
            <a:fld id="{B7E6EB3D-3EE2-4180-BBAC-5961F62D761C}" type="slidenum">
              <a:rPr lang="en-US" smtClean="0"/>
              <a:t>1</a:t>
            </a:fld>
            <a:endParaRPr lang="en-US"/>
          </a:p>
        </p:txBody>
      </p:sp>
    </p:spTree>
    <p:extLst>
      <p:ext uri="{BB962C8B-B14F-4D97-AF65-F5344CB8AC3E}">
        <p14:creationId xmlns:p14="http://schemas.microsoft.com/office/powerpoint/2010/main" val="1988588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B8E4E3-AE58-D542-82B1-0F6ACB1B1F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D306D7-D95E-4244-DBA1-0896262AFFDA}"/>
              </a:ext>
            </a:extLst>
          </p:cNvPr>
          <p:cNvSpPr>
            <a:spLocks noGrp="1" noRot="1" noChangeAspect="1"/>
          </p:cNvSpPr>
          <p:nvPr>
            <p:ph type="sldImg"/>
          </p:nvPr>
        </p:nvSpPr>
        <p:spPr>
          <a:xfrm>
            <a:off x="685800" y="371475"/>
            <a:ext cx="5486400" cy="3086100"/>
          </a:xfrm>
        </p:spPr>
      </p:sp>
      <p:sp>
        <p:nvSpPr>
          <p:cNvPr id="3" name="Notes Placeholder 2">
            <a:extLst>
              <a:ext uri="{FF2B5EF4-FFF2-40B4-BE49-F238E27FC236}">
                <a16:creationId xmlns:a16="http://schemas.microsoft.com/office/drawing/2014/main" id="{4806D3F7-FE62-F994-7869-D537948B87D6}"/>
              </a:ext>
            </a:extLst>
          </p:cNvPr>
          <p:cNvSpPr>
            <a:spLocks noGrp="1"/>
          </p:cNvSpPr>
          <p:nvPr>
            <p:ph type="body" idx="1"/>
          </p:nvPr>
        </p:nvSpPr>
        <p:spPr/>
        <p:txBody>
          <a:bodyPr/>
          <a:lstStyle/>
          <a:p>
            <a:r>
              <a:rPr lang="en-US" dirty="0"/>
              <a:t>5) Innovation and entrepreneurship are also central to our University culture. One example is our 0-0-0 policy, which allows our faculty to commercialize the university’s IP into startups with 0 claw back of equity, royalties, or fees. This policy removes any potential barriers and enables great ideas to become real-world impact.</a:t>
            </a:r>
            <a:br>
              <a:rPr lang="en-US" dirty="0"/>
            </a:br>
            <a:br>
              <a:rPr lang="en-US" dirty="0"/>
            </a:br>
            <a:r>
              <a:rPr lang="en-US" dirty="0"/>
              <a:t>6) These efforts are reflected in our global standing. our research impact has grown at an exceptional pace, with citations per faculty now exceeding those of many top international universities.</a:t>
            </a:r>
          </a:p>
          <a:p>
            <a:endParaRPr lang="en-US" dirty="0"/>
          </a:p>
          <a:p>
            <a:r>
              <a:rPr lang="en-US" dirty="0"/>
              <a:t>7) And today, KFUPM is ranked #63 globally and is one of the fastest-rising universities in the world, ahead of leading universities.</a:t>
            </a:r>
          </a:p>
          <a:p>
            <a:endParaRPr lang="en-US" dirty="0"/>
          </a:p>
          <a:p>
            <a:r>
              <a:rPr lang="en-US" b="1" dirty="0"/>
              <a:t>Conclusion:</a:t>
            </a:r>
          </a:p>
          <a:p>
            <a:pPr>
              <a:buNone/>
            </a:pPr>
            <a:r>
              <a:rPr lang="en-US" b="0" dirty="0"/>
              <a:t>In short, KFUPM is a university focused on developing economy-creating talent, advancing research that serves humanity, and contributing to the sectors that will shape the future.</a:t>
            </a:r>
          </a:p>
          <a:p>
            <a:pPr>
              <a:buNone/>
            </a:pPr>
            <a:endParaRPr lang="en-US" b="0" dirty="0"/>
          </a:p>
          <a:p>
            <a:r>
              <a:rPr lang="en-US" b="0" dirty="0"/>
              <a:t>With that brief introduction to KFUPM, let me now turn to the focus of today's presentation...</a:t>
            </a:r>
          </a:p>
          <a:p>
            <a:endParaRPr lang="en-US" dirty="0"/>
          </a:p>
        </p:txBody>
      </p:sp>
      <p:sp>
        <p:nvSpPr>
          <p:cNvPr id="4" name="Slide Number Placeholder 3">
            <a:extLst>
              <a:ext uri="{FF2B5EF4-FFF2-40B4-BE49-F238E27FC236}">
                <a16:creationId xmlns:a16="http://schemas.microsoft.com/office/drawing/2014/main" id="{839941F2-343E-CADF-BDA3-070D268FE75F}"/>
              </a:ext>
            </a:extLst>
          </p:cNvPr>
          <p:cNvSpPr>
            <a:spLocks noGrp="1"/>
          </p:cNvSpPr>
          <p:nvPr>
            <p:ph type="sldNum" sz="quarter" idx="5"/>
          </p:nvPr>
        </p:nvSpPr>
        <p:spPr/>
        <p:txBody>
          <a:bodyPr/>
          <a:lstStyle/>
          <a:p>
            <a:fld id="{B7E6EB3D-3EE2-4180-BBAC-5961F62D761C}" type="slidenum">
              <a:rPr lang="en-US" smtClean="0"/>
              <a:t>2</a:t>
            </a:fld>
            <a:endParaRPr lang="en-US"/>
          </a:p>
        </p:txBody>
      </p:sp>
    </p:spTree>
    <p:extLst>
      <p:ext uri="{BB962C8B-B14F-4D97-AF65-F5344CB8AC3E}">
        <p14:creationId xmlns:p14="http://schemas.microsoft.com/office/powerpoint/2010/main" val="10664219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defTabSz="914400" rtl="0" eaLnBrk="1" latinLnBrk="0" hangingPunct="1"/>
            <a:endParaRPr lang="en-SA" dirty="0"/>
          </a:p>
        </p:txBody>
      </p:sp>
      <p:sp>
        <p:nvSpPr>
          <p:cNvPr id="4" name="Slide Number Placeholder 3"/>
          <p:cNvSpPr>
            <a:spLocks noGrp="1"/>
          </p:cNvSpPr>
          <p:nvPr>
            <p:ph type="sldNum" sz="quarter" idx="5"/>
          </p:nvPr>
        </p:nvSpPr>
        <p:spPr/>
        <p:txBody>
          <a:bodyPr/>
          <a:lstStyle/>
          <a:p>
            <a:fld id="{B7E6EB3D-3EE2-4180-BBAC-5961F62D761C}" type="slidenum">
              <a:rPr lang="en-US" smtClean="0"/>
              <a:t>5</a:t>
            </a:fld>
            <a:endParaRPr lang="en-US"/>
          </a:p>
        </p:txBody>
      </p:sp>
    </p:spTree>
    <p:extLst>
      <p:ext uri="{BB962C8B-B14F-4D97-AF65-F5344CB8AC3E}">
        <p14:creationId xmlns:p14="http://schemas.microsoft.com/office/powerpoint/2010/main" val="40300694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5228D4-8A4E-7C3B-2915-84AF606A5B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F65439-8666-303B-0E00-6E1F1176F8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525E85-D2E2-2949-3A32-74A200DC708D}"/>
              </a:ext>
            </a:extLst>
          </p:cNvPr>
          <p:cNvSpPr>
            <a:spLocks noGrp="1"/>
          </p:cNvSpPr>
          <p:nvPr>
            <p:ph type="body" idx="1"/>
          </p:nvPr>
        </p:nvSpPr>
        <p:spPr/>
        <p:txBody>
          <a:bodyPr/>
          <a:lstStyle/>
          <a:p>
            <a:pPr marL="0" algn="l" defTabSz="914400" rtl="0" eaLnBrk="1" latinLnBrk="0" hangingPunct="1"/>
            <a:endParaRPr lang="en-SA" dirty="0"/>
          </a:p>
        </p:txBody>
      </p:sp>
      <p:sp>
        <p:nvSpPr>
          <p:cNvPr id="4" name="Slide Number Placeholder 3">
            <a:extLst>
              <a:ext uri="{FF2B5EF4-FFF2-40B4-BE49-F238E27FC236}">
                <a16:creationId xmlns:a16="http://schemas.microsoft.com/office/drawing/2014/main" id="{763EDD50-9E0D-FE68-48A5-8BA45AD5DA56}"/>
              </a:ext>
            </a:extLst>
          </p:cNvPr>
          <p:cNvSpPr>
            <a:spLocks noGrp="1"/>
          </p:cNvSpPr>
          <p:nvPr>
            <p:ph type="sldNum" sz="quarter" idx="5"/>
          </p:nvPr>
        </p:nvSpPr>
        <p:spPr/>
        <p:txBody>
          <a:bodyPr/>
          <a:lstStyle/>
          <a:p>
            <a:fld id="{B7E6EB3D-3EE2-4180-BBAC-5961F62D761C}" type="slidenum">
              <a:rPr lang="en-US" smtClean="0"/>
              <a:t>6</a:t>
            </a:fld>
            <a:endParaRPr lang="en-US"/>
          </a:p>
        </p:txBody>
      </p:sp>
    </p:spTree>
    <p:extLst>
      <p:ext uri="{BB962C8B-B14F-4D97-AF65-F5344CB8AC3E}">
        <p14:creationId xmlns:p14="http://schemas.microsoft.com/office/powerpoint/2010/main" val="29417775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emf"/><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5F0FC-8335-340A-FB98-4C9AB6DDBE1B}"/>
              </a:ext>
            </a:extLst>
          </p:cNvPr>
          <p:cNvSpPr>
            <a:spLocks noGrp="1"/>
          </p:cNvSpPr>
          <p:nvPr>
            <p:ph type="ctrTitle" hasCustomPrompt="1"/>
          </p:nvPr>
        </p:nvSpPr>
        <p:spPr>
          <a:xfrm>
            <a:off x="388257" y="1622784"/>
            <a:ext cx="9144000" cy="2387600"/>
          </a:xfrm>
        </p:spPr>
        <p:txBody>
          <a:bodyPr anchor="b"/>
          <a:lstStyle>
            <a:lvl1pPr algn="l">
              <a:defRPr sz="6000" b="1" i="0">
                <a:solidFill>
                  <a:srgbClr val="009767"/>
                </a:solidFill>
                <a:latin typeface="KFUPM" pitchFamily="2" charset="-78"/>
                <a:cs typeface="KFUPM" pitchFamily="2" charset="-78"/>
              </a:defRPr>
            </a:lvl1pPr>
          </a:lstStyle>
          <a:p>
            <a:r>
              <a:rPr lang="en-US" dirty="0"/>
              <a:t>Presentation</a:t>
            </a:r>
            <a:br>
              <a:rPr lang="en-US" dirty="0"/>
            </a:br>
            <a:r>
              <a:rPr lang="en-US" dirty="0"/>
              <a:t>Title Here</a:t>
            </a:r>
            <a:endParaRPr lang="en-SA" dirty="0"/>
          </a:p>
        </p:txBody>
      </p:sp>
      <p:pic>
        <p:nvPicPr>
          <p:cNvPr id="7" name="Picture 6">
            <a:extLst>
              <a:ext uri="{FF2B5EF4-FFF2-40B4-BE49-F238E27FC236}">
                <a16:creationId xmlns:a16="http://schemas.microsoft.com/office/drawing/2014/main" id="{CE6857B0-7F36-95D6-3E12-126F9547A046}"/>
              </a:ext>
            </a:extLst>
          </p:cNvPr>
          <p:cNvPicPr>
            <a:picLocks noChangeAspect="1"/>
          </p:cNvPicPr>
          <p:nvPr userDrawn="1"/>
        </p:nvPicPr>
        <p:blipFill>
          <a:blip r:embed="rId2"/>
          <a:stretch>
            <a:fillRect/>
          </a:stretch>
        </p:blipFill>
        <p:spPr>
          <a:xfrm>
            <a:off x="-1315064" y="-1290279"/>
            <a:ext cx="6858000" cy="825500"/>
          </a:xfrm>
          <a:prstGeom prst="rect">
            <a:avLst/>
          </a:prstGeom>
        </p:spPr>
      </p:pic>
      <p:pic>
        <p:nvPicPr>
          <p:cNvPr id="8" name="Picture 7">
            <a:extLst>
              <a:ext uri="{FF2B5EF4-FFF2-40B4-BE49-F238E27FC236}">
                <a16:creationId xmlns:a16="http://schemas.microsoft.com/office/drawing/2014/main" id="{1F718976-A8DC-3D28-19E7-94F3FECC8773}"/>
              </a:ext>
            </a:extLst>
          </p:cNvPr>
          <p:cNvPicPr>
            <a:picLocks noChangeAspect="1"/>
          </p:cNvPicPr>
          <p:nvPr userDrawn="1"/>
        </p:nvPicPr>
        <p:blipFill>
          <a:blip r:embed="rId3"/>
          <a:stretch>
            <a:fillRect/>
          </a:stretch>
        </p:blipFill>
        <p:spPr>
          <a:xfrm>
            <a:off x="388257" y="423100"/>
            <a:ext cx="2463800" cy="393700"/>
          </a:xfrm>
          <a:prstGeom prst="rect">
            <a:avLst/>
          </a:prstGeom>
        </p:spPr>
      </p:pic>
      <p:sp>
        <p:nvSpPr>
          <p:cNvPr id="5" name="Text Placeholder 4">
            <a:extLst>
              <a:ext uri="{FF2B5EF4-FFF2-40B4-BE49-F238E27FC236}">
                <a16:creationId xmlns:a16="http://schemas.microsoft.com/office/drawing/2014/main" id="{70C4EB55-DF81-32E7-DDAB-5B184E43D1D0}"/>
              </a:ext>
            </a:extLst>
          </p:cNvPr>
          <p:cNvSpPr>
            <a:spLocks noGrp="1"/>
          </p:cNvSpPr>
          <p:nvPr>
            <p:ph type="body" sz="quarter" idx="10" hasCustomPrompt="1"/>
          </p:nvPr>
        </p:nvSpPr>
        <p:spPr>
          <a:xfrm>
            <a:off x="388938" y="5981101"/>
            <a:ext cx="2622550" cy="535813"/>
          </a:xfrm>
        </p:spPr>
        <p:txBody>
          <a:bodyPr>
            <a:normAutofit/>
          </a:bodyPr>
          <a:lstStyle>
            <a:lvl1pPr marL="0" indent="0">
              <a:spcBef>
                <a:spcPts val="0"/>
              </a:spcBef>
              <a:buNone/>
              <a:defRPr sz="1050" b="0" i="0">
                <a:solidFill>
                  <a:srgbClr val="115F66"/>
                </a:solidFill>
                <a:latin typeface="IBM Plex Sans Arabic" panose="020B0503050203000203" pitchFamily="34" charset="-78"/>
                <a:cs typeface="IBM Plex Sans Arabic" panose="020B0503050203000203" pitchFamily="34" charset="-78"/>
              </a:defRPr>
            </a:lvl1pPr>
            <a:lvl2pPr>
              <a:defRPr sz="1050" b="0" i="0">
                <a:latin typeface="IBM Plex Sans Arabic" panose="020B0503050203000203" pitchFamily="34" charset="-78"/>
                <a:cs typeface="IBM Plex Sans Arabic" panose="020B0503050203000203" pitchFamily="34" charset="-78"/>
              </a:defRPr>
            </a:lvl2pPr>
            <a:lvl3pPr>
              <a:defRPr sz="1050" b="0" i="0">
                <a:latin typeface="IBM Plex Sans Arabic" panose="020B0503050203000203" pitchFamily="34" charset="-78"/>
                <a:cs typeface="IBM Plex Sans Arabic" panose="020B0503050203000203" pitchFamily="34" charset="-78"/>
              </a:defRPr>
            </a:lvl3pPr>
            <a:lvl4pPr>
              <a:defRPr sz="1050" b="0" i="0">
                <a:latin typeface="IBM Plex Sans Arabic" panose="020B0503050203000203" pitchFamily="34" charset="-78"/>
                <a:cs typeface="IBM Plex Sans Arabic" panose="020B0503050203000203" pitchFamily="34" charset="-78"/>
              </a:defRPr>
            </a:lvl4pPr>
            <a:lvl5pPr>
              <a:defRPr sz="1050" b="0" i="0">
                <a:latin typeface="IBM Plex Sans Arabic" panose="020B0503050203000203" pitchFamily="34" charset="-78"/>
                <a:cs typeface="IBM Plex Sans Arabic" panose="020B0503050203000203" pitchFamily="34" charset="-78"/>
              </a:defRPr>
            </a:lvl5pPr>
          </a:lstStyle>
          <a:p>
            <a:pPr lvl="0"/>
            <a:r>
              <a:rPr lang="en-US" dirty="0"/>
              <a:t>Speaker Name</a:t>
            </a:r>
          </a:p>
          <a:p>
            <a:pPr lvl="0"/>
            <a:r>
              <a:rPr lang="en-US" dirty="0"/>
              <a:t>Job Description</a:t>
            </a:r>
          </a:p>
          <a:p>
            <a:pPr lvl="0"/>
            <a:r>
              <a:rPr lang="en-US" dirty="0"/>
              <a:t>May  26, 2024</a:t>
            </a:r>
            <a:endParaRPr lang="en-SA" dirty="0"/>
          </a:p>
        </p:txBody>
      </p:sp>
      <p:pic>
        <p:nvPicPr>
          <p:cNvPr id="10" name="Graphic 9">
            <a:extLst>
              <a:ext uri="{FF2B5EF4-FFF2-40B4-BE49-F238E27FC236}">
                <a16:creationId xmlns:a16="http://schemas.microsoft.com/office/drawing/2014/main" id="{3251BB15-B898-7992-77CB-6DF48E427FF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468062" y="-1"/>
            <a:ext cx="6707282" cy="6238241"/>
          </a:xfrm>
          <a:prstGeom prst="rect">
            <a:avLst/>
          </a:prstGeom>
        </p:spPr>
      </p:pic>
    </p:spTree>
    <p:extLst>
      <p:ext uri="{BB962C8B-B14F-4D97-AF65-F5344CB8AC3E}">
        <p14:creationId xmlns:p14="http://schemas.microsoft.com/office/powerpoint/2010/main" val="549412083"/>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EPARATOR_3">
    <p:bg>
      <p:bgPr>
        <a:solidFill>
          <a:srgbClr val="FFFFFF"/>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58B61B8-E90E-D885-CB99-EFF9CAF0A190}"/>
              </a:ext>
            </a:extLst>
          </p:cNvPr>
          <p:cNvSpPr/>
          <p:nvPr userDrawn="1"/>
        </p:nvSpPr>
        <p:spPr>
          <a:xfrm>
            <a:off x="0" y="0"/>
            <a:ext cx="4525700" cy="6858000"/>
          </a:xfrm>
          <a:prstGeom prst="rect">
            <a:avLst/>
          </a:prstGeom>
          <a:solidFill>
            <a:srgbClr val="115F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A" dirty="0"/>
          </a:p>
        </p:txBody>
      </p:sp>
      <p:sp>
        <p:nvSpPr>
          <p:cNvPr id="13" name="Text Placeholder 12">
            <a:extLst>
              <a:ext uri="{FF2B5EF4-FFF2-40B4-BE49-F238E27FC236}">
                <a16:creationId xmlns:a16="http://schemas.microsoft.com/office/drawing/2014/main" id="{D849D103-3130-AF8E-E543-9566DE8DDEB4}"/>
              </a:ext>
            </a:extLst>
          </p:cNvPr>
          <p:cNvSpPr>
            <a:spLocks noGrp="1"/>
          </p:cNvSpPr>
          <p:nvPr>
            <p:ph type="body" sz="quarter" idx="10" hasCustomPrompt="1"/>
          </p:nvPr>
        </p:nvSpPr>
        <p:spPr>
          <a:xfrm>
            <a:off x="432740" y="4896091"/>
            <a:ext cx="3722571" cy="1597654"/>
          </a:xfrm>
          <a:solidFill>
            <a:srgbClr val="115F66"/>
          </a:solidFill>
        </p:spPr>
        <p:txBody>
          <a:bodyPr>
            <a:noAutofit/>
          </a:bodyPr>
          <a:lstStyle>
            <a:lvl1pPr marL="0" indent="0" algn="l">
              <a:buNone/>
              <a:defRPr sz="1050" b="0" i="0">
                <a:solidFill>
                  <a:schemeClr val="accent5">
                    <a:lumMod val="20000"/>
                    <a:lumOff val="80000"/>
                  </a:schemeClr>
                </a:solidFill>
                <a:latin typeface="IBM Plex Sans Arabic" panose="020B0503050203000203" pitchFamily="34" charset="-78"/>
                <a:cs typeface="IBM Plex Sans Arabic" panose="020B0503050203000203" pitchFamily="34" charset="-78"/>
              </a:defRPr>
            </a:lvl1pPr>
          </a:lstStyle>
          <a:p>
            <a:r>
              <a:rPr lang="en-US" dirty="0"/>
              <a:t>Brief description lorem Ipsum is simply dummy text of the printing and typesetting industry.  Subtitle to the presentation description lorem Ipsum is simply dummy text of the printing and typesetting industry.</a:t>
            </a:r>
          </a:p>
          <a:p>
            <a:r>
              <a:rPr lang="en-US" dirty="0"/>
              <a:t>Subtitle to the presentation description lorem Ipsum is simply dummy text of the printing and typesetting industry. </a:t>
            </a:r>
          </a:p>
        </p:txBody>
      </p:sp>
      <p:sp>
        <p:nvSpPr>
          <p:cNvPr id="3" name="Picture Placeholder 2">
            <a:extLst>
              <a:ext uri="{FF2B5EF4-FFF2-40B4-BE49-F238E27FC236}">
                <a16:creationId xmlns:a16="http://schemas.microsoft.com/office/drawing/2014/main" id="{7C77CAE7-FFF3-67E8-176A-2E6223362EF8}"/>
              </a:ext>
            </a:extLst>
          </p:cNvPr>
          <p:cNvSpPr>
            <a:spLocks noGrp="1"/>
          </p:cNvSpPr>
          <p:nvPr>
            <p:ph type="pic" sz="quarter" idx="11"/>
          </p:nvPr>
        </p:nvSpPr>
        <p:spPr>
          <a:xfrm>
            <a:off x="4525700" y="0"/>
            <a:ext cx="7666299" cy="6858000"/>
          </a:xfrm>
        </p:spPr>
        <p:txBody>
          <a:bodyPr/>
          <a:lstStyle/>
          <a:p>
            <a:r>
              <a:rPr lang="en-US"/>
              <a:t>Click icon to add picture</a:t>
            </a:r>
            <a:endParaRPr lang="en-SA" dirty="0"/>
          </a:p>
        </p:txBody>
      </p:sp>
      <p:sp>
        <p:nvSpPr>
          <p:cNvPr id="2" name="Title 1">
            <a:extLst>
              <a:ext uri="{FF2B5EF4-FFF2-40B4-BE49-F238E27FC236}">
                <a16:creationId xmlns:a16="http://schemas.microsoft.com/office/drawing/2014/main" id="{5DF549B5-F7B6-0AB4-907E-F30765F0BFAB}"/>
              </a:ext>
            </a:extLst>
          </p:cNvPr>
          <p:cNvSpPr>
            <a:spLocks noGrp="1"/>
          </p:cNvSpPr>
          <p:nvPr>
            <p:ph type="ctrTitle" hasCustomPrompt="1"/>
          </p:nvPr>
        </p:nvSpPr>
        <p:spPr>
          <a:xfrm>
            <a:off x="432740" y="1085844"/>
            <a:ext cx="3722571" cy="1362202"/>
          </a:xfrm>
        </p:spPr>
        <p:txBody>
          <a:bodyPr anchor="b">
            <a:normAutofit/>
          </a:bodyPr>
          <a:lstStyle>
            <a:lvl1pPr algn="l">
              <a:defRPr sz="4400" b="1" i="0">
                <a:solidFill>
                  <a:srgbClr val="EDE0C8"/>
                </a:solidFill>
                <a:latin typeface="KFUPM" pitchFamily="2" charset="-78"/>
                <a:cs typeface="KFUPM" pitchFamily="2" charset="-78"/>
              </a:defRPr>
            </a:lvl1pPr>
          </a:lstStyle>
          <a:p>
            <a:r>
              <a:rPr lang="en-US" dirty="0"/>
              <a:t>Separator</a:t>
            </a:r>
            <a:br>
              <a:rPr lang="en-US" dirty="0"/>
            </a:br>
            <a:r>
              <a:rPr lang="en-US" dirty="0"/>
              <a:t>Title Here</a:t>
            </a:r>
            <a:endParaRPr lang="en-SA" dirty="0"/>
          </a:p>
        </p:txBody>
      </p:sp>
      <p:sp>
        <p:nvSpPr>
          <p:cNvPr id="6" name="Text Placeholder 5">
            <a:extLst>
              <a:ext uri="{FF2B5EF4-FFF2-40B4-BE49-F238E27FC236}">
                <a16:creationId xmlns:a16="http://schemas.microsoft.com/office/drawing/2014/main" id="{AA3F2C04-8CBD-9A22-ED7A-94E4394B533D}"/>
              </a:ext>
            </a:extLst>
          </p:cNvPr>
          <p:cNvSpPr>
            <a:spLocks noGrp="1"/>
          </p:cNvSpPr>
          <p:nvPr>
            <p:ph type="body" sz="quarter" idx="12" hasCustomPrompt="1"/>
          </p:nvPr>
        </p:nvSpPr>
        <p:spPr>
          <a:xfrm>
            <a:off x="433388" y="363538"/>
            <a:ext cx="3502025" cy="642039"/>
          </a:xfrm>
        </p:spPr>
        <p:txBody>
          <a:bodyPr>
            <a:normAutofit/>
          </a:bodyPr>
          <a:lstStyle>
            <a:lvl1pPr marL="0" indent="0">
              <a:buNone/>
              <a:defRPr sz="4400" b="1" i="0">
                <a:solidFill>
                  <a:srgbClr val="EDE0C8"/>
                </a:solidFill>
                <a:latin typeface="KFUPM" pitchFamily="2" charset="-78"/>
                <a:cs typeface="KFUPM" pitchFamily="2" charset="-78"/>
              </a:defRPr>
            </a:lvl1pPr>
            <a:lvl2pPr>
              <a:defRPr b="1" i="0">
                <a:latin typeface="KFUPM" pitchFamily="2" charset="-78"/>
                <a:cs typeface="KFUPM" pitchFamily="2" charset="-78"/>
              </a:defRPr>
            </a:lvl2pPr>
            <a:lvl3pPr>
              <a:defRPr b="1" i="0">
                <a:latin typeface="KFUPM" pitchFamily="2" charset="-78"/>
                <a:cs typeface="KFUPM" pitchFamily="2" charset="-78"/>
              </a:defRPr>
            </a:lvl3pPr>
            <a:lvl4pPr>
              <a:defRPr b="1" i="0">
                <a:latin typeface="KFUPM" pitchFamily="2" charset="-78"/>
                <a:cs typeface="KFUPM" pitchFamily="2" charset="-78"/>
              </a:defRPr>
            </a:lvl4pPr>
            <a:lvl5pPr>
              <a:defRPr b="1" i="0">
                <a:latin typeface="KFUPM" pitchFamily="2" charset="-78"/>
                <a:cs typeface="KFUPM" pitchFamily="2" charset="-78"/>
              </a:defRPr>
            </a:lvl5pPr>
          </a:lstStyle>
          <a:p>
            <a:pPr lvl="0"/>
            <a:r>
              <a:rPr lang="en-US" dirty="0"/>
              <a:t>01</a:t>
            </a:r>
            <a:endParaRPr lang="en-SA" dirty="0"/>
          </a:p>
        </p:txBody>
      </p:sp>
    </p:spTree>
    <p:extLst>
      <p:ext uri="{BB962C8B-B14F-4D97-AF65-F5344CB8AC3E}">
        <p14:creationId xmlns:p14="http://schemas.microsoft.com/office/powerpoint/2010/main" val="37105217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FFFFFF"/>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2D54740-F799-7BC0-1D53-2892DFBA29DF}"/>
              </a:ext>
            </a:extLst>
          </p:cNvPr>
          <p:cNvPicPr>
            <a:picLocks noChangeAspect="1"/>
          </p:cNvPicPr>
          <p:nvPr userDrawn="1"/>
        </p:nvPicPr>
        <p:blipFill>
          <a:blip r:embed="rId2"/>
          <a:stretch>
            <a:fillRect/>
          </a:stretch>
        </p:blipFill>
        <p:spPr>
          <a:xfrm>
            <a:off x="11326981" y="272842"/>
            <a:ext cx="469900" cy="88900"/>
          </a:xfrm>
          <a:prstGeom prst="rect">
            <a:avLst/>
          </a:prstGeom>
        </p:spPr>
      </p:pic>
      <p:sp>
        <p:nvSpPr>
          <p:cNvPr id="10" name="Title 1">
            <a:extLst>
              <a:ext uri="{FF2B5EF4-FFF2-40B4-BE49-F238E27FC236}">
                <a16:creationId xmlns:a16="http://schemas.microsoft.com/office/drawing/2014/main" id="{F1856D46-0788-C5FA-D691-2FC1575D6642}"/>
              </a:ext>
            </a:extLst>
          </p:cNvPr>
          <p:cNvSpPr>
            <a:spLocks noGrp="1"/>
          </p:cNvSpPr>
          <p:nvPr>
            <p:ph type="ctrTitle" hasCustomPrompt="1"/>
          </p:nvPr>
        </p:nvSpPr>
        <p:spPr>
          <a:xfrm>
            <a:off x="242695" y="867870"/>
            <a:ext cx="5544647" cy="1358744"/>
          </a:xfrm>
        </p:spPr>
        <p:txBody>
          <a:bodyPr anchor="b">
            <a:noAutofit/>
          </a:bodyPr>
          <a:lstStyle>
            <a:lvl1pPr algn="l">
              <a:defRPr sz="4000" b="1" i="0">
                <a:solidFill>
                  <a:srgbClr val="009767"/>
                </a:solidFill>
                <a:latin typeface="KFUPM" pitchFamily="2" charset="-78"/>
                <a:cs typeface="KFUPM" pitchFamily="2" charset="-78"/>
              </a:defRPr>
            </a:lvl1pPr>
          </a:lstStyle>
          <a:p>
            <a:r>
              <a:rPr lang="en-US" dirty="0"/>
              <a:t>Sub Title To</a:t>
            </a:r>
            <a:br>
              <a:rPr lang="en-US" dirty="0"/>
            </a:br>
            <a:r>
              <a:rPr lang="en-US" dirty="0"/>
              <a:t>The Presentation</a:t>
            </a:r>
            <a:endParaRPr lang="en-SA" dirty="0"/>
          </a:p>
        </p:txBody>
      </p:sp>
      <p:sp>
        <p:nvSpPr>
          <p:cNvPr id="12" name="Text Placeholder 12">
            <a:extLst>
              <a:ext uri="{FF2B5EF4-FFF2-40B4-BE49-F238E27FC236}">
                <a16:creationId xmlns:a16="http://schemas.microsoft.com/office/drawing/2014/main" id="{BF79FFCF-EF68-2021-5425-0B83526001BF}"/>
              </a:ext>
            </a:extLst>
          </p:cNvPr>
          <p:cNvSpPr>
            <a:spLocks noGrp="1"/>
          </p:cNvSpPr>
          <p:nvPr>
            <p:ph type="body" sz="quarter" idx="10" hasCustomPrompt="1"/>
          </p:nvPr>
        </p:nvSpPr>
        <p:spPr>
          <a:xfrm>
            <a:off x="242695" y="2453288"/>
            <a:ext cx="5544646" cy="975712"/>
          </a:xfrm>
        </p:spPr>
        <p:txBody>
          <a:bodyPr>
            <a:noAutofit/>
          </a:bodyPr>
          <a:lstStyle>
            <a:lvl1pPr marL="0" indent="0" algn="l">
              <a:buNone/>
              <a:defRPr sz="1050" b="0" i="0">
                <a:solidFill>
                  <a:schemeClr val="bg1"/>
                </a:solidFill>
                <a:latin typeface="IBM Plex Sans Arabic" panose="020B0503050203000203" pitchFamily="34" charset="-78"/>
                <a:cs typeface="IBM Plex Sans Arabic" panose="020B0503050203000203" pitchFamily="34" charset="-78"/>
              </a:defRPr>
            </a:lvl1pPr>
          </a:lstStyle>
          <a:p>
            <a:r>
              <a:rPr lang="en-US" dirty="0"/>
              <a:t>Brief description lorem Ipsum is simply dummy text of the printing and typesetting industry.  Subtitle to the presentation description lorem Ipsum is simply dummy text of the printing and typesetting industry.</a:t>
            </a:r>
          </a:p>
          <a:p>
            <a:r>
              <a:rPr lang="en-US" dirty="0"/>
              <a:t>Subtitle to the presentation description lorem Ipsum is simply dummy text of the printing and typesetting industry. </a:t>
            </a:r>
          </a:p>
        </p:txBody>
      </p:sp>
      <p:sp>
        <p:nvSpPr>
          <p:cNvPr id="14" name="Picture Placeholder 13">
            <a:extLst>
              <a:ext uri="{FF2B5EF4-FFF2-40B4-BE49-F238E27FC236}">
                <a16:creationId xmlns:a16="http://schemas.microsoft.com/office/drawing/2014/main" id="{40AF6CD0-50BC-862A-60C6-B0C1B64A47D9}"/>
              </a:ext>
            </a:extLst>
          </p:cNvPr>
          <p:cNvSpPr>
            <a:spLocks noGrp="1"/>
          </p:cNvSpPr>
          <p:nvPr>
            <p:ph type="pic" sz="quarter" idx="13"/>
          </p:nvPr>
        </p:nvSpPr>
        <p:spPr>
          <a:xfrm>
            <a:off x="6404660" y="567160"/>
            <a:ext cx="5802330" cy="5741044"/>
          </a:xfrm>
        </p:spPr>
        <p:txBody>
          <a:bodyPr/>
          <a:lstStyle/>
          <a:p>
            <a:r>
              <a:rPr lang="en-US"/>
              <a:t>Click icon to add picture</a:t>
            </a:r>
            <a:endParaRPr lang="en-SA"/>
          </a:p>
        </p:txBody>
      </p:sp>
      <p:sp>
        <p:nvSpPr>
          <p:cNvPr id="3" name="Text Placeholder 2">
            <a:extLst>
              <a:ext uri="{FF2B5EF4-FFF2-40B4-BE49-F238E27FC236}">
                <a16:creationId xmlns:a16="http://schemas.microsoft.com/office/drawing/2014/main" id="{8EFDFCC7-8BE4-E1E4-52D6-06E65B5CE208}"/>
              </a:ext>
            </a:extLst>
          </p:cNvPr>
          <p:cNvSpPr>
            <a:spLocks noGrp="1"/>
          </p:cNvSpPr>
          <p:nvPr>
            <p:ph type="body" sz="quarter" idx="14" hasCustomPrompt="1"/>
          </p:nvPr>
        </p:nvSpPr>
        <p:spPr>
          <a:xfrm>
            <a:off x="242695" y="194747"/>
            <a:ext cx="4238625" cy="301625"/>
          </a:xfrm>
        </p:spPr>
        <p:txBody>
          <a:bodyPr>
            <a:normAutofit/>
          </a:bodyPr>
          <a:lstStyle>
            <a:lvl1pPr marL="0" indent="0">
              <a:buNone/>
              <a:defRPr sz="1050">
                <a:solidFill>
                  <a:srgbClr val="115F66"/>
                </a:solidFill>
              </a:defRPr>
            </a:lvl1pPr>
          </a:lstStyle>
          <a:p>
            <a:r>
              <a:rPr lang="en-US" dirty="0"/>
              <a:t>PRESENTATION TITLE HERE</a:t>
            </a:r>
          </a:p>
        </p:txBody>
      </p:sp>
      <p:sp>
        <p:nvSpPr>
          <p:cNvPr id="4" name="Slide Number Placeholder 4">
            <a:extLst>
              <a:ext uri="{FF2B5EF4-FFF2-40B4-BE49-F238E27FC236}">
                <a16:creationId xmlns:a16="http://schemas.microsoft.com/office/drawing/2014/main" id="{C8369E77-B51E-65E9-9698-AB8BCC586AB9}"/>
              </a:ext>
            </a:extLst>
          </p:cNvPr>
          <p:cNvSpPr txBox="1">
            <a:spLocks/>
          </p:cNvSpPr>
          <p:nvPr userDrawn="1"/>
        </p:nvSpPr>
        <p:spPr>
          <a:xfrm>
            <a:off x="9270167" y="6542035"/>
            <a:ext cx="2743200" cy="365125"/>
          </a:xfrm>
          <a:prstGeom prst="rect">
            <a:avLst/>
          </a:prstGeom>
        </p:spPr>
        <p:txBody>
          <a:bodyPr/>
          <a:lstStyle>
            <a:defPPr>
              <a:defRPr lang="en-SA"/>
            </a:defPPr>
            <a:lvl1pPr marL="0" algn="l" defTabSz="914400" rtl="0" eaLnBrk="1" latinLnBrk="0" hangingPunct="1">
              <a:defRPr sz="1800" kern="1200">
                <a:solidFill>
                  <a:srgbClr val="AA8C6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F32D344-8587-BA4E-BE6C-2986C78500EE}" type="slidenum">
              <a:rPr lang="en-SA" sz="1100" smtClean="0"/>
              <a:pPr algn="r"/>
              <a:t>‹#›</a:t>
            </a:fld>
            <a:endParaRPr lang="en-SA" dirty="0"/>
          </a:p>
        </p:txBody>
      </p:sp>
    </p:spTree>
    <p:extLst>
      <p:ext uri="{BB962C8B-B14F-4D97-AF65-F5344CB8AC3E}">
        <p14:creationId xmlns:p14="http://schemas.microsoft.com/office/powerpoint/2010/main" val="32701768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FFFFFF"/>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2D54740-F799-7BC0-1D53-2892DFBA29DF}"/>
              </a:ext>
            </a:extLst>
          </p:cNvPr>
          <p:cNvPicPr>
            <a:picLocks noChangeAspect="1"/>
          </p:cNvPicPr>
          <p:nvPr userDrawn="1"/>
        </p:nvPicPr>
        <p:blipFill>
          <a:blip r:embed="rId2"/>
          <a:stretch>
            <a:fillRect/>
          </a:stretch>
        </p:blipFill>
        <p:spPr>
          <a:xfrm>
            <a:off x="11326981" y="272842"/>
            <a:ext cx="469900" cy="88900"/>
          </a:xfrm>
          <a:prstGeom prst="rect">
            <a:avLst/>
          </a:prstGeom>
        </p:spPr>
      </p:pic>
      <p:sp>
        <p:nvSpPr>
          <p:cNvPr id="10" name="Title 1">
            <a:extLst>
              <a:ext uri="{FF2B5EF4-FFF2-40B4-BE49-F238E27FC236}">
                <a16:creationId xmlns:a16="http://schemas.microsoft.com/office/drawing/2014/main" id="{F1856D46-0788-C5FA-D691-2FC1575D6642}"/>
              </a:ext>
            </a:extLst>
          </p:cNvPr>
          <p:cNvSpPr>
            <a:spLocks noGrp="1"/>
          </p:cNvSpPr>
          <p:nvPr>
            <p:ph type="ctrTitle" hasCustomPrompt="1"/>
          </p:nvPr>
        </p:nvSpPr>
        <p:spPr>
          <a:xfrm>
            <a:off x="242695" y="962558"/>
            <a:ext cx="5544647" cy="1011272"/>
          </a:xfrm>
        </p:spPr>
        <p:txBody>
          <a:bodyPr anchor="b">
            <a:noAutofit/>
          </a:bodyPr>
          <a:lstStyle>
            <a:lvl1pPr algn="l">
              <a:defRPr sz="3200" b="1" i="0">
                <a:solidFill>
                  <a:srgbClr val="009767"/>
                </a:solidFill>
                <a:latin typeface="KFUPM" pitchFamily="2" charset="-78"/>
                <a:cs typeface="KFUPM" pitchFamily="2" charset="-78"/>
              </a:defRPr>
            </a:lvl1pPr>
          </a:lstStyle>
          <a:p>
            <a:r>
              <a:rPr lang="en-US" dirty="0"/>
              <a:t>KFUPM</a:t>
            </a:r>
            <a:br>
              <a:rPr lang="en-US" dirty="0"/>
            </a:br>
            <a:r>
              <a:rPr lang="en-US" dirty="0"/>
              <a:t>Facts &amp; Figures</a:t>
            </a:r>
            <a:endParaRPr lang="en-SA" dirty="0"/>
          </a:p>
        </p:txBody>
      </p:sp>
      <p:sp>
        <p:nvSpPr>
          <p:cNvPr id="12" name="Text Placeholder 12">
            <a:extLst>
              <a:ext uri="{FF2B5EF4-FFF2-40B4-BE49-F238E27FC236}">
                <a16:creationId xmlns:a16="http://schemas.microsoft.com/office/drawing/2014/main" id="{BF79FFCF-EF68-2021-5425-0B83526001BF}"/>
              </a:ext>
            </a:extLst>
          </p:cNvPr>
          <p:cNvSpPr>
            <a:spLocks noGrp="1"/>
          </p:cNvSpPr>
          <p:nvPr>
            <p:ph type="body" sz="quarter" idx="10" hasCustomPrompt="1"/>
          </p:nvPr>
        </p:nvSpPr>
        <p:spPr>
          <a:xfrm>
            <a:off x="6404660" y="985707"/>
            <a:ext cx="5544646" cy="2998388"/>
          </a:xfrm>
        </p:spPr>
        <p:txBody>
          <a:bodyPr>
            <a:noAutofit/>
          </a:bodyPr>
          <a:lstStyle>
            <a:lvl1pPr marL="0" indent="0" algn="l">
              <a:buNone/>
              <a:defRPr sz="2000" b="0" i="0">
                <a:solidFill>
                  <a:schemeClr val="bg1"/>
                </a:solidFill>
                <a:latin typeface="IBM Plex Sans Arabic" panose="020B0503050203000203" pitchFamily="34" charset="-78"/>
                <a:cs typeface="IBM Plex Sans Arabic" panose="020B0503050203000203" pitchFamily="34" charset="-78"/>
              </a:defRPr>
            </a:lvl1pPr>
          </a:lstStyle>
          <a:p>
            <a:r>
              <a:rPr lang="en-US" dirty="0"/>
              <a:t>Brief description lorem Ipsum is simply dummy text of the printing and typesetting industry.  Subtitle to the presentation description lorem Ipsum is simply dummy text of the printing and typesetting industry.</a:t>
            </a:r>
          </a:p>
          <a:p>
            <a:r>
              <a:rPr lang="en-US" dirty="0"/>
              <a:t>Subtitle to the presentation description lorem Ipsum is simply dummy text of the printing and typesetting industry. </a:t>
            </a:r>
          </a:p>
        </p:txBody>
      </p:sp>
      <p:sp>
        <p:nvSpPr>
          <p:cNvPr id="14" name="Picture Placeholder 13">
            <a:extLst>
              <a:ext uri="{FF2B5EF4-FFF2-40B4-BE49-F238E27FC236}">
                <a16:creationId xmlns:a16="http://schemas.microsoft.com/office/drawing/2014/main" id="{40AF6CD0-50BC-862A-60C6-B0C1B64A47D9}"/>
              </a:ext>
            </a:extLst>
          </p:cNvPr>
          <p:cNvSpPr>
            <a:spLocks noGrp="1"/>
          </p:cNvSpPr>
          <p:nvPr>
            <p:ph type="pic" sz="quarter" idx="13"/>
          </p:nvPr>
        </p:nvSpPr>
        <p:spPr>
          <a:xfrm>
            <a:off x="242694" y="2164467"/>
            <a:ext cx="5802330" cy="4300751"/>
          </a:xfrm>
        </p:spPr>
        <p:txBody>
          <a:bodyPr/>
          <a:lstStyle/>
          <a:p>
            <a:pPr marL="228600" indent="-228600" algn="r" defTabSz="914400" rtl="1" eaLnBrk="1" latinLnBrk="0" hangingPunct="1">
              <a:lnSpc>
                <a:spcPct val="90000"/>
              </a:lnSpc>
              <a:spcBef>
                <a:spcPts val="1000"/>
              </a:spcBef>
              <a:buFont typeface="Arial" panose="020B0604020202020204" pitchFamily="34" charset="0"/>
              <a:buChar char="•"/>
            </a:pPr>
            <a:r>
              <a:rPr lang="en-US"/>
              <a:t>Click icon to add picture</a:t>
            </a:r>
            <a:endParaRPr lang="en-SA" dirty="0"/>
          </a:p>
        </p:txBody>
      </p:sp>
      <p:sp>
        <p:nvSpPr>
          <p:cNvPr id="8" name="Text Placeholder 7">
            <a:extLst>
              <a:ext uri="{FF2B5EF4-FFF2-40B4-BE49-F238E27FC236}">
                <a16:creationId xmlns:a16="http://schemas.microsoft.com/office/drawing/2014/main" id="{01C1EB80-1BA1-8916-AA41-9BFD38675DC9}"/>
              </a:ext>
            </a:extLst>
          </p:cNvPr>
          <p:cNvSpPr>
            <a:spLocks noGrp="1"/>
          </p:cNvSpPr>
          <p:nvPr>
            <p:ph type="body" sz="quarter" idx="14" hasCustomPrompt="1"/>
          </p:nvPr>
        </p:nvSpPr>
        <p:spPr>
          <a:xfrm>
            <a:off x="242694" y="272843"/>
            <a:ext cx="6618287" cy="235158"/>
          </a:xfrm>
        </p:spPr>
        <p:txBody>
          <a:bodyPr>
            <a:normAutofit/>
          </a:bodyPr>
          <a:lstStyle>
            <a:lvl1pPr marL="0" indent="0">
              <a:buNone/>
              <a:defRPr sz="1050">
                <a:solidFill>
                  <a:srgbClr val="115F66"/>
                </a:solidFill>
              </a:defRPr>
            </a:lvl1pPr>
          </a:lstStyle>
          <a:p>
            <a:r>
              <a:rPr lang="en-US" dirty="0"/>
              <a:t>PRESENTATION TITLE HERE</a:t>
            </a:r>
          </a:p>
        </p:txBody>
      </p:sp>
      <p:sp>
        <p:nvSpPr>
          <p:cNvPr id="3" name="Slide Number Placeholder 4">
            <a:extLst>
              <a:ext uri="{FF2B5EF4-FFF2-40B4-BE49-F238E27FC236}">
                <a16:creationId xmlns:a16="http://schemas.microsoft.com/office/drawing/2014/main" id="{2B087144-7E2A-F983-7FAC-5659FD13E1A3}"/>
              </a:ext>
            </a:extLst>
          </p:cNvPr>
          <p:cNvSpPr txBox="1">
            <a:spLocks/>
          </p:cNvSpPr>
          <p:nvPr userDrawn="1"/>
        </p:nvSpPr>
        <p:spPr>
          <a:xfrm>
            <a:off x="9270167" y="6542035"/>
            <a:ext cx="2743200" cy="365125"/>
          </a:xfrm>
          <a:prstGeom prst="rect">
            <a:avLst/>
          </a:prstGeom>
        </p:spPr>
        <p:txBody>
          <a:bodyPr/>
          <a:lstStyle>
            <a:defPPr>
              <a:defRPr lang="en-SA"/>
            </a:defPPr>
            <a:lvl1pPr marL="0" algn="l" defTabSz="914400" rtl="0" eaLnBrk="1" latinLnBrk="0" hangingPunct="1">
              <a:defRPr sz="1800" kern="1200">
                <a:solidFill>
                  <a:srgbClr val="AA8C6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F32D344-8587-BA4E-BE6C-2986C78500EE}" type="slidenum">
              <a:rPr lang="en-SA" sz="1100" smtClean="0"/>
              <a:pPr algn="r"/>
              <a:t>‹#›</a:t>
            </a:fld>
            <a:endParaRPr lang="en-SA" dirty="0"/>
          </a:p>
        </p:txBody>
      </p:sp>
    </p:spTree>
    <p:extLst>
      <p:ext uri="{BB962C8B-B14F-4D97-AF65-F5344CB8AC3E}">
        <p14:creationId xmlns:p14="http://schemas.microsoft.com/office/powerpoint/2010/main" val="13395208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rgbClr val="FFFFFF"/>
        </a:solidFill>
        <a:effectLst/>
      </p:bgPr>
    </p:bg>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40AF6CD0-50BC-862A-60C6-B0C1B64A47D9}"/>
              </a:ext>
            </a:extLst>
          </p:cNvPr>
          <p:cNvSpPr>
            <a:spLocks noGrp="1"/>
          </p:cNvSpPr>
          <p:nvPr>
            <p:ph type="pic" sz="quarter" idx="13"/>
          </p:nvPr>
        </p:nvSpPr>
        <p:spPr>
          <a:xfrm>
            <a:off x="0" y="0"/>
            <a:ext cx="12192000" cy="6858000"/>
          </a:xfrm>
        </p:spPr>
        <p:txBody>
          <a:bodyPr/>
          <a:lstStyle/>
          <a:p>
            <a:pPr marL="228600" indent="-228600" algn="l" defTabSz="914400" rtl="0" eaLnBrk="1" latinLnBrk="0" hangingPunct="1">
              <a:lnSpc>
                <a:spcPct val="90000"/>
              </a:lnSpc>
              <a:spcBef>
                <a:spcPts val="1000"/>
              </a:spcBef>
              <a:buFont typeface="Arial" panose="020B0604020202020204" pitchFamily="34" charset="0"/>
              <a:buChar char="•"/>
            </a:pPr>
            <a:r>
              <a:rPr lang="en-US"/>
              <a:t>Click icon to add picture</a:t>
            </a:r>
            <a:endParaRPr lang="en-SA"/>
          </a:p>
        </p:txBody>
      </p:sp>
      <p:sp>
        <p:nvSpPr>
          <p:cNvPr id="5" name="Text Placeholder 3">
            <a:extLst>
              <a:ext uri="{FF2B5EF4-FFF2-40B4-BE49-F238E27FC236}">
                <a16:creationId xmlns:a16="http://schemas.microsoft.com/office/drawing/2014/main" id="{51E61DF2-C198-7633-237E-F80DB9D3361C}"/>
              </a:ext>
            </a:extLst>
          </p:cNvPr>
          <p:cNvSpPr>
            <a:spLocks noGrp="1"/>
          </p:cNvSpPr>
          <p:nvPr>
            <p:ph type="body" sz="quarter" idx="15" hasCustomPrompt="1"/>
          </p:nvPr>
        </p:nvSpPr>
        <p:spPr>
          <a:xfrm>
            <a:off x="242694" y="272842"/>
            <a:ext cx="2562225" cy="217941"/>
          </a:xfrm>
        </p:spPr>
        <p:txBody>
          <a:bodyPr>
            <a:normAutofit/>
          </a:bodyPr>
          <a:lstStyle>
            <a:lvl1pPr marL="0" indent="0">
              <a:buNone/>
              <a:defRPr sz="1050">
                <a:solidFill>
                  <a:srgbClr val="115F66"/>
                </a:solidFill>
              </a:defRPr>
            </a:lvl1pPr>
          </a:lstStyle>
          <a:p>
            <a:r>
              <a:rPr lang="en-US" dirty="0"/>
              <a:t>PRESENTATION TITLE HERE</a:t>
            </a:r>
          </a:p>
        </p:txBody>
      </p:sp>
      <p:sp>
        <p:nvSpPr>
          <p:cNvPr id="2" name="Slide Number Placeholder 4">
            <a:extLst>
              <a:ext uri="{FF2B5EF4-FFF2-40B4-BE49-F238E27FC236}">
                <a16:creationId xmlns:a16="http://schemas.microsoft.com/office/drawing/2014/main" id="{546267B0-20CC-0B75-7CB4-283D681F2F63}"/>
              </a:ext>
            </a:extLst>
          </p:cNvPr>
          <p:cNvSpPr txBox="1">
            <a:spLocks/>
          </p:cNvSpPr>
          <p:nvPr userDrawn="1"/>
        </p:nvSpPr>
        <p:spPr>
          <a:xfrm>
            <a:off x="9270167" y="6542035"/>
            <a:ext cx="2743200" cy="365125"/>
          </a:xfrm>
          <a:prstGeom prst="rect">
            <a:avLst/>
          </a:prstGeom>
        </p:spPr>
        <p:txBody>
          <a:bodyPr/>
          <a:lstStyle>
            <a:defPPr>
              <a:defRPr lang="en-SA"/>
            </a:defPPr>
            <a:lvl1pPr marL="0" algn="l" defTabSz="914400" rtl="0" eaLnBrk="1" latinLnBrk="0" hangingPunct="1">
              <a:defRPr sz="1800" kern="1200">
                <a:solidFill>
                  <a:srgbClr val="AA8C6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F32D344-8587-BA4E-BE6C-2986C78500EE}" type="slidenum">
              <a:rPr lang="en-SA" sz="1100" smtClean="0"/>
              <a:pPr algn="r"/>
              <a:t>‹#›</a:t>
            </a:fld>
            <a:endParaRPr lang="en-SA" dirty="0"/>
          </a:p>
        </p:txBody>
      </p:sp>
    </p:spTree>
    <p:extLst>
      <p:ext uri="{BB962C8B-B14F-4D97-AF65-F5344CB8AC3E}">
        <p14:creationId xmlns:p14="http://schemas.microsoft.com/office/powerpoint/2010/main" val="24091447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rgbClr val="FFFFFF"/>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2D54740-F799-7BC0-1D53-2892DFBA29DF}"/>
              </a:ext>
            </a:extLst>
          </p:cNvPr>
          <p:cNvPicPr>
            <a:picLocks noChangeAspect="1"/>
          </p:cNvPicPr>
          <p:nvPr userDrawn="1"/>
        </p:nvPicPr>
        <p:blipFill>
          <a:blip r:embed="rId2"/>
          <a:stretch>
            <a:fillRect/>
          </a:stretch>
        </p:blipFill>
        <p:spPr>
          <a:xfrm>
            <a:off x="11326981" y="272842"/>
            <a:ext cx="469900" cy="88900"/>
          </a:xfrm>
          <a:prstGeom prst="rect">
            <a:avLst/>
          </a:prstGeom>
        </p:spPr>
      </p:pic>
      <p:sp>
        <p:nvSpPr>
          <p:cNvPr id="3" name="Title 1">
            <a:extLst>
              <a:ext uri="{FF2B5EF4-FFF2-40B4-BE49-F238E27FC236}">
                <a16:creationId xmlns:a16="http://schemas.microsoft.com/office/drawing/2014/main" id="{FB758A2F-AAB4-27FD-2C20-3348BBDF8C25}"/>
              </a:ext>
            </a:extLst>
          </p:cNvPr>
          <p:cNvSpPr>
            <a:spLocks noGrp="1"/>
          </p:cNvSpPr>
          <p:nvPr>
            <p:ph type="ctrTitle" hasCustomPrompt="1"/>
          </p:nvPr>
        </p:nvSpPr>
        <p:spPr>
          <a:xfrm>
            <a:off x="242695" y="962558"/>
            <a:ext cx="5544647" cy="1011272"/>
          </a:xfrm>
        </p:spPr>
        <p:txBody>
          <a:bodyPr anchor="b">
            <a:noAutofit/>
          </a:bodyPr>
          <a:lstStyle>
            <a:lvl1pPr algn="l">
              <a:defRPr sz="3200" b="1" i="0">
                <a:solidFill>
                  <a:srgbClr val="009767"/>
                </a:solidFill>
                <a:latin typeface="KFUPM" pitchFamily="2" charset="-78"/>
                <a:cs typeface="KFUPM" pitchFamily="2" charset="-78"/>
              </a:defRPr>
            </a:lvl1pPr>
          </a:lstStyle>
          <a:p>
            <a:r>
              <a:rPr lang="en-US" dirty="0"/>
              <a:t>KFUPM</a:t>
            </a:r>
            <a:br>
              <a:rPr lang="en-US" dirty="0"/>
            </a:br>
            <a:r>
              <a:rPr lang="en-US" dirty="0"/>
              <a:t>Facts &amp; Figures</a:t>
            </a:r>
            <a:endParaRPr lang="en-SA" dirty="0"/>
          </a:p>
        </p:txBody>
      </p:sp>
      <p:sp>
        <p:nvSpPr>
          <p:cNvPr id="10" name="Text Placeholder 12">
            <a:extLst>
              <a:ext uri="{FF2B5EF4-FFF2-40B4-BE49-F238E27FC236}">
                <a16:creationId xmlns:a16="http://schemas.microsoft.com/office/drawing/2014/main" id="{D5CD959E-ADC7-449B-806B-E310018C78EF}"/>
              </a:ext>
            </a:extLst>
          </p:cNvPr>
          <p:cNvSpPr>
            <a:spLocks noGrp="1"/>
          </p:cNvSpPr>
          <p:nvPr>
            <p:ph type="body" sz="quarter" idx="10" hasCustomPrompt="1"/>
          </p:nvPr>
        </p:nvSpPr>
        <p:spPr>
          <a:xfrm>
            <a:off x="242695" y="2453288"/>
            <a:ext cx="5544646" cy="975712"/>
          </a:xfrm>
        </p:spPr>
        <p:txBody>
          <a:bodyPr>
            <a:noAutofit/>
          </a:bodyPr>
          <a:lstStyle>
            <a:lvl1pPr marL="0" indent="0" algn="l">
              <a:buNone/>
              <a:defRPr sz="1050" b="0" i="0">
                <a:latin typeface="IBM Plex Sans Arabic" panose="020B0503050203000203" pitchFamily="34" charset="-78"/>
                <a:cs typeface="IBM Plex Sans Arabic" panose="020B0503050203000203" pitchFamily="34" charset="-78"/>
              </a:defRPr>
            </a:lvl1pPr>
          </a:lstStyle>
          <a:p>
            <a:r>
              <a:rPr lang="en-US" dirty="0"/>
              <a:t>Brief description lorem Ipsum is simply dummy text of the printing and typesetting industry.  Subtitle to the presentation description lorem Ipsum is simply dummy text of the printing and typesetting industry.</a:t>
            </a:r>
          </a:p>
          <a:p>
            <a:r>
              <a:rPr lang="en-US" dirty="0"/>
              <a:t>Subtitle to the presentation description lorem Ipsum is simply dummy text of the printing and typesetting industry. </a:t>
            </a:r>
          </a:p>
        </p:txBody>
      </p:sp>
      <p:sp>
        <p:nvSpPr>
          <p:cNvPr id="11" name="Text Placeholder 12">
            <a:extLst>
              <a:ext uri="{FF2B5EF4-FFF2-40B4-BE49-F238E27FC236}">
                <a16:creationId xmlns:a16="http://schemas.microsoft.com/office/drawing/2014/main" id="{1C4ACBC5-91E0-7BE4-FD68-D35C166B95D8}"/>
              </a:ext>
            </a:extLst>
          </p:cNvPr>
          <p:cNvSpPr>
            <a:spLocks noGrp="1"/>
          </p:cNvSpPr>
          <p:nvPr>
            <p:ph type="body" sz="quarter" idx="13" hasCustomPrompt="1"/>
          </p:nvPr>
        </p:nvSpPr>
        <p:spPr>
          <a:xfrm>
            <a:off x="6252235" y="2453288"/>
            <a:ext cx="5544646" cy="975712"/>
          </a:xfrm>
        </p:spPr>
        <p:txBody>
          <a:bodyPr>
            <a:noAutofit/>
          </a:bodyPr>
          <a:lstStyle>
            <a:lvl1pPr marL="0" indent="0" algn="l">
              <a:buNone/>
              <a:defRPr sz="1050" b="0" i="0">
                <a:latin typeface="IBM Plex Sans Arabic" panose="020B0503050203000203" pitchFamily="34" charset="-78"/>
                <a:cs typeface="IBM Plex Sans Arabic" panose="020B0503050203000203" pitchFamily="34" charset="-78"/>
              </a:defRPr>
            </a:lvl1pPr>
          </a:lstStyle>
          <a:p>
            <a:r>
              <a:rPr lang="en-US" dirty="0"/>
              <a:t>Brief description lorem Ipsum is simply dummy text of the printing and typesetting industry.  Subtitle to the presentation description lorem Ipsum is simply dummy text of the printing and typesetting industry.</a:t>
            </a:r>
          </a:p>
          <a:p>
            <a:r>
              <a:rPr lang="en-US" dirty="0"/>
              <a:t>Subtitle to the presentation description lorem Ipsum is simply dummy text of the printing and typesetting industry. </a:t>
            </a:r>
          </a:p>
        </p:txBody>
      </p:sp>
      <p:sp>
        <p:nvSpPr>
          <p:cNvPr id="4" name="Subtitle 2">
            <a:extLst>
              <a:ext uri="{FF2B5EF4-FFF2-40B4-BE49-F238E27FC236}">
                <a16:creationId xmlns:a16="http://schemas.microsoft.com/office/drawing/2014/main" id="{7D99D63E-63BC-36AC-53D7-AF721B24BFF0}"/>
              </a:ext>
            </a:extLst>
          </p:cNvPr>
          <p:cNvSpPr>
            <a:spLocks noGrp="1"/>
          </p:cNvSpPr>
          <p:nvPr>
            <p:ph type="subTitle" idx="4294967295" hasCustomPrompt="1"/>
          </p:nvPr>
        </p:nvSpPr>
        <p:spPr>
          <a:xfrm>
            <a:off x="242695" y="194747"/>
            <a:ext cx="3742481" cy="245091"/>
          </a:xfrm>
        </p:spPr>
        <p:txBody>
          <a:bodyPr>
            <a:normAutofit/>
          </a:bodyPr>
          <a:lstStyle>
            <a:lvl1pPr marL="0" indent="0">
              <a:lnSpc>
                <a:spcPct val="100000"/>
              </a:lnSpc>
              <a:buNone/>
              <a:defRPr sz="1050">
                <a:solidFill>
                  <a:srgbClr val="115F66"/>
                </a:solidFill>
                <a:latin typeface="IBM Plex Sans Arabic" panose="020B0503050203000203" pitchFamily="34" charset="-78"/>
                <a:cs typeface="IBM Plex Sans Arabic" panose="020B0503050203000203" pitchFamily="34" charset="-78"/>
              </a:defRPr>
            </a:lvl1pPr>
          </a:lstStyle>
          <a:p>
            <a:r>
              <a:rPr lang="en-US" dirty="0"/>
              <a:t>PRESENTATION TITLE HERE</a:t>
            </a:r>
          </a:p>
        </p:txBody>
      </p:sp>
      <p:pic>
        <p:nvPicPr>
          <p:cNvPr id="2" name="Graphic 1">
            <a:extLst>
              <a:ext uri="{FF2B5EF4-FFF2-40B4-BE49-F238E27FC236}">
                <a16:creationId xmlns:a16="http://schemas.microsoft.com/office/drawing/2014/main" id="{E9CC49F5-D876-DC9B-1730-8287723B60B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518329" y="4641158"/>
            <a:ext cx="5943600" cy="2971800"/>
          </a:xfrm>
          <a:prstGeom prst="rect">
            <a:avLst/>
          </a:prstGeom>
        </p:spPr>
      </p:pic>
    </p:spTree>
    <p:extLst>
      <p:ext uri="{BB962C8B-B14F-4D97-AF65-F5344CB8AC3E}">
        <p14:creationId xmlns:p14="http://schemas.microsoft.com/office/powerpoint/2010/main" val="36831332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rgbClr val="FFFFFF"/>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2D54740-F799-7BC0-1D53-2892DFBA29DF}"/>
              </a:ext>
            </a:extLst>
          </p:cNvPr>
          <p:cNvPicPr>
            <a:picLocks noChangeAspect="1"/>
          </p:cNvPicPr>
          <p:nvPr userDrawn="1"/>
        </p:nvPicPr>
        <p:blipFill>
          <a:blip r:embed="rId2"/>
          <a:stretch>
            <a:fillRect/>
          </a:stretch>
        </p:blipFill>
        <p:spPr>
          <a:xfrm>
            <a:off x="11326981" y="272842"/>
            <a:ext cx="469900" cy="88900"/>
          </a:xfrm>
          <a:prstGeom prst="rect">
            <a:avLst/>
          </a:prstGeom>
        </p:spPr>
      </p:pic>
      <p:sp>
        <p:nvSpPr>
          <p:cNvPr id="3" name="Title 1">
            <a:extLst>
              <a:ext uri="{FF2B5EF4-FFF2-40B4-BE49-F238E27FC236}">
                <a16:creationId xmlns:a16="http://schemas.microsoft.com/office/drawing/2014/main" id="{FB758A2F-AAB4-27FD-2C20-3348BBDF8C25}"/>
              </a:ext>
            </a:extLst>
          </p:cNvPr>
          <p:cNvSpPr>
            <a:spLocks noGrp="1"/>
          </p:cNvSpPr>
          <p:nvPr>
            <p:ph type="ctrTitle" hasCustomPrompt="1"/>
          </p:nvPr>
        </p:nvSpPr>
        <p:spPr>
          <a:xfrm>
            <a:off x="3323676" y="812717"/>
            <a:ext cx="5544647" cy="573293"/>
          </a:xfrm>
        </p:spPr>
        <p:txBody>
          <a:bodyPr anchor="b">
            <a:noAutofit/>
          </a:bodyPr>
          <a:lstStyle>
            <a:lvl1pPr algn="ctr">
              <a:defRPr sz="3200" b="1" i="0">
                <a:solidFill>
                  <a:srgbClr val="009767"/>
                </a:solidFill>
                <a:latin typeface="KFUPM" pitchFamily="2" charset="-78"/>
                <a:cs typeface="KFUPM" pitchFamily="2" charset="-78"/>
              </a:defRPr>
            </a:lvl1pPr>
          </a:lstStyle>
          <a:p>
            <a:r>
              <a:rPr lang="en-US" dirty="0"/>
              <a:t>KFUPM Facts &amp; Figures</a:t>
            </a:r>
            <a:endParaRPr lang="en-SA" dirty="0"/>
          </a:p>
        </p:txBody>
      </p:sp>
      <p:sp>
        <p:nvSpPr>
          <p:cNvPr id="11" name="Text Placeholder 12">
            <a:extLst>
              <a:ext uri="{FF2B5EF4-FFF2-40B4-BE49-F238E27FC236}">
                <a16:creationId xmlns:a16="http://schemas.microsoft.com/office/drawing/2014/main" id="{1C4ACBC5-91E0-7BE4-FD68-D35C166B95D8}"/>
              </a:ext>
            </a:extLst>
          </p:cNvPr>
          <p:cNvSpPr>
            <a:spLocks noGrp="1"/>
          </p:cNvSpPr>
          <p:nvPr>
            <p:ph type="body" sz="quarter" idx="13" hasCustomPrompt="1"/>
          </p:nvPr>
        </p:nvSpPr>
        <p:spPr>
          <a:xfrm>
            <a:off x="4140152" y="1599251"/>
            <a:ext cx="3911694" cy="975712"/>
          </a:xfrm>
        </p:spPr>
        <p:txBody>
          <a:bodyPr>
            <a:noAutofit/>
          </a:bodyPr>
          <a:lstStyle>
            <a:lvl1pPr marL="0" indent="0" algn="ctr">
              <a:buNone/>
              <a:defRPr sz="1050" b="0" i="0">
                <a:latin typeface="IBM Plex Sans Arabic" panose="020B0503050203000203" pitchFamily="34" charset="-78"/>
                <a:cs typeface="IBM Plex Sans Arabic" panose="020B0503050203000203" pitchFamily="34" charset="-78"/>
              </a:defRPr>
            </a:lvl1pPr>
          </a:lstStyle>
          <a:p>
            <a:r>
              <a:rPr lang="en-US" dirty="0"/>
              <a:t>Brief description lorem Ipsum is simply dummy text of the printing and typesetting industry.</a:t>
            </a:r>
          </a:p>
        </p:txBody>
      </p:sp>
      <p:sp>
        <p:nvSpPr>
          <p:cNvPr id="4" name="Rectangle 3">
            <a:extLst>
              <a:ext uri="{FF2B5EF4-FFF2-40B4-BE49-F238E27FC236}">
                <a16:creationId xmlns:a16="http://schemas.microsoft.com/office/drawing/2014/main" id="{B38FEF6A-1123-0005-1374-C0BA946B4EC4}"/>
              </a:ext>
            </a:extLst>
          </p:cNvPr>
          <p:cNvSpPr/>
          <p:nvPr userDrawn="1"/>
        </p:nvSpPr>
        <p:spPr>
          <a:xfrm>
            <a:off x="242695" y="2663506"/>
            <a:ext cx="3742481" cy="1655180"/>
          </a:xfrm>
          <a:prstGeom prst="rect">
            <a:avLst/>
          </a:prstGeom>
          <a:solidFill>
            <a:srgbClr val="115F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A"/>
          </a:p>
        </p:txBody>
      </p:sp>
      <p:sp>
        <p:nvSpPr>
          <p:cNvPr id="12" name="Picture Placeholder 11">
            <a:extLst>
              <a:ext uri="{FF2B5EF4-FFF2-40B4-BE49-F238E27FC236}">
                <a16:creationId xmlns:a16="http://schemas.microsoft.com/office/drawing/2014/main" id="{21B0FA39-F893-78FA-6C29-E4AC71673537}"/>
              </a:ext>
            </a:extLst>
          </p:cNvPr>
          <p:cNvSpPr>
            <a:spLocks noGrp="1"/>
          </p:cNvSpPr>
          <p:nvPr>
            <p:ph type="pic" sz="quarter" idx="14"/>
          </p:nvPr>
        </p:nvSpPr>
        <p:spPr>
          <a:xfrm>
            <a:off x="242695" y="4318686"/>
            <a:ext cx="3742481" cy="1824520"/>
          </a:xfrm>
        </p:spPr>
        <p:txBody>
          <a:bodyPr/>
          <a:lstStyle/>
          <a:p>
            <a:r>
              <a:rPr lang="en-US"/>
              <a:t>Click icon to add picture</a:t>
            </a:r>
            <a:endParaRPr lang="en-SA"/>
          </a:p>
        </p:txBody>
      </p:sp>
      <p:sp>
        <p:nvSpPr>
          <p:cNvPr id="17" name="Rectangle 16">
            <a:extLst>
              <a:ext uri="{FF2B5EF4-FFF2-40B4-BE49-F238E27FC236}">
                <a16:creationId xmlns:a16="http://schemas.microsoft.com/office/drawing/2014/main" id="{66D81E0F-1133-8181-7D7E-0EDFBDAE8A3E}"/>
              </a:ext>
            </a:extLst>
          </p:cNvPr>
          <p:cNvSpPr/>
          <p:nvPr userDrawn="1"/>
        </p:nvSpPr>
        <p:spPr>
          <a:xfrm>
            <a:off x="4224759" y="2663506"/>
            <a:ext cx="3742481" cy="1655180"/>
          </a:xfrm>
          <a:prstGeom prst="rect">
            <a:avLst/>
          </a:prstGeom>
          <a:solidFill>
            <a:srgbClr val="115F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A"/>
          </a:p>
        </p:txBody>
      </p:sp>
      <p:sp>
        <p:nvSpPr>
          <p:cNvPr id="18" name="Picture Placeholder 11">
            <a:extLst>
              <a:ext uri="{FF2B5EF4-FFF2-40B4-BE49-F238E27FC236}">
                <a16:creationId xmlns:a16="http://schemas.microsoft.com/office/drawing/2014/main" id="{0AEDA1BB-5AB9-A888-DE66-3D63BA461661}"/>
              </a:ext>
            </a:extLst>
          </p:cNvPr>
          <p:cNvSpPr>
            <a:spLocks noGrp="1"/>
          </p:cNvSpPr>
          <p:nvPr>
            <p:ph type="pic" sz="quarter" idx="15"/>
          </p:nvPr>
        </p:nvSpPr>
        <p:spPr>
          <a:xfrm>
            <a:off x="4224759" y="4318686"/>
            <a:ext cx="3742481" cy="1824520"/>
          </a:xfrm>
        </p:spPr>
        <p:txBody>
          <a:bodyPr/>
          <a:lstStyle/>
          <a:p>
            <a:r>
              <a:rPr lang="en-US"/>
              <a:t>Click icon to add picture</a:t>
            </a:r>
            <a:endParaRPr lang="en-SA"/>
          </a:p>
        </p:txBody>
      </p:sp>
      <p:sp>
        <p:nvSpPr>
          <p:cNvPr id="19" name="Rectangle 18">
            <a:extLst>
              <a:ext uri="{FF2B5EF4-FFF2-40B4-BE49-F238E27FC236}">
                <a16:creationId xmlns:a16="http://schemas.microsoft.com/office/drawing/2014/main" id="{6AD2B3A4-16C2-A955-7561-A8A69859727A}"/>
              </a:ext>
            </a:extLst>
          </p:cNvPr>
          <p:cNvSpPr/>
          <p:nvPr userDrawn="1"/>
        </p:nvSpPr>
        <p:spPr>
          <a:xfrm>
            <a:off x="8206824" y="2663506"/>
            <a:ext cx="3742481" cy="1655180"/>
          </a:xfrm>
          <a:prstGeom prst="rect">
            <a:avLst/>
          </a:prstGeom>
          <a:solidFill>
            <a:srgbClr val="115F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A"/>
          </a:p>
        </p:txBody>
      </p:sp>
      <p:sp>
        <p:nvSpPr>
          <p:cNvPr id="20" name="Picture Placeholder 11">
            <a:extLst>
              <a:ext uri="{FF2B5EF4-FFF2-40B4-BE49-F238E27FC236}">
                <a16:creationId xmlns:a16="http://schemas.microsoft.com/office/drawing/2014/main" id="{CCC92DA9-2E3A-481B-B3A9-6779EE5D0F2D}"/>
              </a:ext>
            </a:extLst>
          </p:cNvPr>
          <p:cNvSpPr>
            <a:spLocks noGrp="1"/>
          </p:cNvSpPr>
          <p:nvPr>
            <p:ph type="pic" sz="quarter" idx="16"/>
          </p:nvPr>
        </p:nvSpPr>
        <p:spPr>
          <a:xfrm>
            <a:off x="8206824" y="4318686"/>
            <a:ext cx="3742481" cy="1824520"/>
          </a:xfrm>
        </p:spPr>
        <p:txBody>
          <a:bodyPr/>
          <a:lstStyle/>
          <a:p>
            <a:r>
              <a:rPr lang="en-US"/>
              <a:t>Click icon to add picture</a:t>
            </a:r>
            <a:endParaRPr lang="en-SA"/>
          </a:p>
        </p:txBody>
      </p:sp>
      <p:sp>
        <p:nvSpPr>
          <p:cNvPr id="6" name="Text Placeholder 5">
            <a:extLst>
              <a:ext uri="{FF2B5EF4-FFF2-40B4-BE49-F238E27FC236}">
                <a16:creationId xmlns:a16="http://schemas.microsoft.com/office/drawing/2014/main" id="{15DFAFF4-0E4C-E4AD-D11D-8E5157D1A61D}"/>
              </a:ext>
            </a:extLst>
          </p:cNvPr>
          <p:cNvSpPr>
            <a:spLocks noGrp="1"/>
          </p:cNvSpPr>
          <p:nvPr>
            <p:ph type="body" sz="quarter" idx="17" hasCustomPrompt="1"/>
          </p:nvPr>
        </p:nvSpPr>
        <p:spPr>
          <a:xfrm>
            <a:off x="242695" y="272842"/>
            <a:ext cx="2256971" cy="257594"/>
          </a:xfrm>
        </p:spPr>
        <p:txBody>
          <a:bodyPr>
            <a:noAutofit/>
          </a:bodyPr>
          <a:lstStyle>
            <a:lvl1pPr marL="0" indent="0">
              <a:buNone/>
              <a:defRPr sz="1050">
                <a:solidFill>
                  <a:srgbClr val="115F66"/>
                </a:solidFill>
              </a:defRPr>
            </a:lvl1pPr>
          </a:lstStyle>
          <a:p>
            <a:pPr lvl="0"/>
            <a:r>
              <a:rPr lang="en-US" dirty="0"/>
              <a:t>Presentation title here</a:t>
            </a:r>
            <a:endParaRPr lang="en-SA" dirty="0"/>
          </a:p>
        </p:txBody>
      </p:sp>
      <p:sp>
        <p:nvSpPr>
          <p:cNvPr id="5" name="Slide Number Placeholder 4">
            <a:extLst>
              <a:ext uri="{FF2B5EF4-FFF2-40B4-BE49-F238E27FC236}">
                <a16:creationId xmlns:a16="http://schemas.microsoft.com/office/drawing/2014/main" id="{D242F6E9-B8F1-DF3D-CEEB-EB612C87C541}"/>
              </a:ext>
            </a:extLst>
          </p:cNvPr>
          <p:cNvSpPr txBox="1">
            <a:spLocks/>
          </p:cNvSpPr>
          <p:nvPr userDrawn="1"/>
        </p:nvSpPr>
        <p:spPr>
          <a:xfrm>
            <a:off x="9270167" y="6542035"/>
            <a:ext cx="2743200" cy="365125"/>
          </a:xfrm>
          <a:prstGeom prst="rect">
            <a:avLst/>
          </a:prstGeom>
        </p:spPr>
        <p:txBody>
          <a:bodyPr/>
          <a:lstStyle>
            <a:defPPr>
              <a:defRPr lang="en-SA"/>
            </a:defPPr>
            <a:lvl1pPr marL="0" algn="l" defTabSz="914400" rtl="0" eaLnBrk="1" latinLnBrk="0" hangingPunct="1">
              <a:defRPr sz="1800" kern="1200">
                <a:solidFill>
                  <a:srgbClr val="AA8C6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F32D344-8587-BA4E-BE6C-2986C78500EE}" type="slidenum">
              <a:rPr lang="en-SA" sz="1100" smtClean="0"/>
              <a:pPr algn="r"/>
              <a:t>‹#›</a:t>
            </a:fld>
            <a:endParaRPr lang="en-SA" dirty="0"/>
          </a:p>
        </p:txBody>
      </p:sp>
    </p:spTree>
    <p:extLst>
      <p:ext uri="{BB962C8B-B14F-4D97-AF65-F5344CB8AC3E}">
        <p14:creationId xmlns:p14="http://schemas.microsoft.com/office/powerpoint/2010/main" val="26863836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HANK YOU_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C3869F8-C164-81CF-F79C-1BCD20395C1E}"/>
              </a:ext>
            </a:extLst>
          </p:cNvPr>
          <p:cNvSpPr/>
          <p:nvPr userDrawn="1"/>
        </p:nvSpPr>
        <p:spPr>
          <a:xfrm>
            <a:off x="0" y="0"/>
            <a:ext cx="12191999" cy="6857999"/>
          </a:xfrm>
          <a:prstGeom prst="rect">
            <a:avLst/>
          </a:prstGeom>
          <a:solidFill>
            <a:srgbClr val="EDE0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A" sz="2000" dirty="0"/>
          </a:p>
        </p:txBody>
      </p:sp>
      <p:sp>
        <p:nvSpPr>
          <p:cNvPr id="2" name="Title 1">
            <a:extLst>
              <a:ext uri="{FF2B5EF4-FFF2-40B4-BE49-F238E27FC236}">
                <a16:creationId xmlns:a16="http://schemas.microsoft.com/office/drawing/2014/main" id="{4C95F0FC-8335-340A-FB98-4C9AB6DDBE1B}"/>
              </a:ext>
            </a:extLst>
          </p:cNvPr>
          <p:cNvSpPr>
            <a:spLocks noGrp="1"/>
          </p:cNvSpPr>
          <p:nvPr>
            <p:ph type="ctrTitle" hasCustomPrompt="1"/>
          </p:nvPr>
        </p:nvSpPr>
        <p:spPr>
          <a:xfrm>
            <a:off x="253454" y="1962242"/>
            <a:ext cx="9144000" cy="1828798"/>
          </a:xfrm>
        </p:spPr>
        <p:txBody>
          <a:bodyPr anchor="b">
            <a:noAutofit/>
          </a:bodyPr>
          <a:lstStyle>
            <a:lvl1pPr algn="l">
              <a:defRPr sz="6000" b="0" i="0">
                <a:solidFill>
                  <a:srgbClr val="115F66"/>
                </a:solidFill>
                <a:latin typeface="KFUPM" pitchFamily="2" charset="-78"/>
                <a:cs typeface="KFUPM" pitchFamily="2" charset="-78"/>
              </a:defRPr>
            </a:lvl1pPr>
          </a:lstStyle>
          <a:p>
            <a:r>
              <a:rPr lang="en-US" dirty="0"/>
              <a:t>Thank You</a:t>
            </a:r>
            <a:br>
              <a:rPr lang="en-US" dirty="0"/>
            </a:br>
            <a:r>
              <a:rPr lang="en-US" dirty="0"/>
              <a:t>For Watching</a:t>
            </a:r>
            <a:endParaRPr lang="en-SA" dirty="0"/>
          </a:p>
        </p:txBody>
      </p:sp>
      <p:sp>
        <p:nvSpPr>
          <p:cNvPr id="4" name="Text Placeholder 12">
            <a:extLst>
              <a:ext uri="{FF2B5EF4-FFF2-40B4-BE49-F238E27FC236}">
                <a16:creationId xmlns:a16="http://schemas.microsoft.com/office/drawing/2014/main" id="{A67764A0-47D7-66F8-8367-8E554C98BE77}"/>
              </a:ext>
            </a:extLst>
          </p:cNvPr>
          <p:cNvSpPr>
            <a:spLocks noGrp="1"/>
          </p:cNvSpPr>
          <p:nvPr>
            <p:ph type="body" sz="quarter" idx="11" hasCustomPrompt="1"/>
          </p:nvPr>
        </p:nvSpPr>
        <p:spPr>
          <a:xfrm>
            <a:off x="260713" y="5782808"/>
            <a:ext cx="2030413" cy="560119"/>
          </a:xfrm>
        </p:spPr>
        <p:txBody>
          <a:bodyPr>
            <a:noAutofit/>
          </a:bodyPr>
          <a:lstStyle>
            <a:lvl1pPr marL="0" indent="0" algn="l">
              <a:buNone/>
              <a:defRPr sz="1050" b="0" i="0">
                <a:solidFill>
                  <a:srgbClr val="115F66"/>
                </a:solidFill>
                <a:latin typeface="KFUPM" pitchFamily="2" charset="-78"/>
                <a:cs typeface="KFUPM" pitchFamily="2" charset="-78"/>
              </a:defRPr>
            </a:lvl1pPr>
          </a:lstStyle>
          <a:p>
            <a:r>
              <a:rPr lang="en-US" dirty="0"/>
              <a:t>All rights reserved © 2024</a:t>
            </a:r>
          </a:p>
          <a:p>
            <a:r>
              <a:rPr lang="en-US" dirty="0" err="1"/>
              <a:t>kfupm.edu.sa</a:t>
            </a:r>
            <a:endParaRPr lang="en-US" dirty="0"/>
          </a:p>
        </p:txBody>
      </p:sp>
      <p:pic>
        <p:nvPicPr>
          <p:cNvPr id="3" name="Picture 2">
            <a:extLst>
              <a:ext uri="{FF2B5EF4-FFF2-40B4-BE49-F238E27FC236}">
                <a16:creationId xmlns:a16="http://schemas.microsoft.com/office/drawing/2014/main" id="{48603C38-4045-076C-3750-873AB2DFB56C}"/>
              </a:ext>
            </a:extLst>
          </p:cNvPr>
          <p:cNvPicPr>
            <a:picLocks noChangeAspect="1"/>
          </p:cNvPicPr>
          <p:nvPr userDrawn="1"/>
        </p:nvPicPr>
        <p:blipFill>
          <a:blip r:embed="rId2"/>
          <a:stretch>
            <a:fillRect/>
          </a:stretch>
        </p:blipFill>
        <p:spPr>
          <a:xfrm>
            <a:off x="323728" y="5105919"/>
            <a:ext cx="444500" cy="444500"/>
          </a:xfrm>
          <a:prstGeom prst="rect">
            <a:avLst/>
          </a:prstGeom>
        </p:spPr>
      </p:pic>
    </p:spTree>
    <p:extLst>
      <p:ext uri="{BB962C8B-B14F-4D97-AF65-F5344CB8AC3E}">
        <p14:creationId xmlns:p14="http://schemas.microsoft.com/office/powerpoint/2010/main" val="16052944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HANK YOU_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C3869F8-C164-81CF-F79C-1BCD20395C1E}"/>
              </a:ext>
            </a:extLst>
          </p:cNvPr>
          <p:cNvSpPr/>
          <p:nvPr userDrawn="1"/>
        </p:nvSpPr>
        <p:spPr>
          <a:xfrm>
            <a:off x="0" y="0"/>
            <a:ext cx="12191999" cy="6857999"/>
          </a:xfrm>
          <a:prstGeom prst="rect">
            <a:avLst/>
          </a:prstGeom>
          <a:solidFill>
            <a:srgbClr val="EDE0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A" sz="2000" dirty="0"/>
          </a:p>
        </p:txBody>
      </p:sp>
      <p:sp>
        <p:nvSpPr>
          <p:cNvPr id="2" name="Title 1">
            <a:extLst>
              <a:ext uri="{FF2B5EF4-FFF2-40B4-BE49-F238E27FC236}">
                <a16:creationId xmlns:a16="http://schemas.microsoft.com/office/drawing/2014/main" id="{4C95F0FC-8335-340A-FB98-4C9AB6DDBE1B}"/>
              </a:ext>
            </a:extLst>
          </p:cNvPr>
          <p:cNvSpPr>
            <a:spLocks noGrp="1"/>
          </p:cNvSpPr>
          <p:nvPr>
            <p:ph type="ctrTitle" hasCustomPrompt="1"/>
          </p:nvPr>
        </p:nvSpPr>
        <p:spPr>
          <a:xfrm>
            <a:off x="0" y="260762"/>
            <a:ext cx="12191999" cy="2494011"/>
          </a:xfrm>
        </p:spPr>
        <p:txBody>
          <a:bodyPr anchor="b">
            <a:noAutofit/>
          </a:bodyPr>
          <a:lstStyle>
            <a:lvl1pPr algn="ctr">
              <a:defRPr sz="18000" b="0" i="0">
                <a:solidFill>
                  <a:srgbClr val="115F66"/>
                </a:solidFill>
                <a:latin typeface="KFUPM" pitchFamily="2" charset="-78"/>
                <a:cs typeface="KFUPM" pitchFamily="2" charset="-78"/>
              </a:defRPr>
            </a:lvl1pPr>
          </a:lstStyle>
          <a:p>
            <a:r>
              <a:rPr lang="en-US" dirty="0"/>
              <a:t>Thank You</a:t>
            </a:r>
            <a:endParaRPr lang="en-SA" dirty="0"/>
          </a:p>
        </p:txBody>
      </p:sp>
      <p:sp>
        <p:nvSpPr>
          <p:cNvPr id="4" name="Text Placeholder 12">
            <a:extLst>
              <a:ext uri="{FF2B5EF4-FFF2-40B4-BE49-F238E27FC236}">
                <a16:creationId xmlns:a16="http://schemas.microsoft.com/office/drawing/2014/main" id="{A67764A0-47D7-66F8-8367-8E554C98BE77}"/>
              </a:ext>
            </a:extLst>
          </p:cNvPr>
          <p:cNvSpPr>
            <a:spLocks noGrp="1"/>
          </p:cNvSpPr>
          <p:nvPr>
            <p:ph type="body" sz="quarter" idx="11" hasCustomPrompt="1"/>
          </p:nvPr>
        </p:nvSpPr>
        <p:spPr>
          <a:xfrm>
            <a:off x="253456" y="5782808"/>
            <a:ext cx="2030413" cy="560119"/>
          </a:xfrm>
        </p:spPr>
        <p:txBody>
          <a:bodyPr>
            <a:noAutofit/>
          </a:bodyPr>
          <a:lstStyle>
            <a:lvl1pPr marL="0" indent="0" algn="l">
              <a:buNone/>
              <a:defRPr sz="1050" b="0" i="0">
                <a:solidFill>
                  <a:srgbClr val="115F66"/>
                </a:solidFill>
                <a:latin typeface="KFUPM" pitchFamily="2" charset="-78"/>
                <a:cs typeface="KFUPM" pitchFamily="2" charset="-78"/>
              </a:defRPr>
            </a:lvl1pPr>
          </a:lstStyle>
          <a:p>
            <a:r>
              <a:rPr lang="en-US" dirty="0"/>
              <a:t>All rights reserved © 2024</a:t>
            </a:r>
          </a:p>
          <a:p>
            <a:r>
              <a:rPr lang="en-US" dirty="0" err="1"/>
              <a:t>kfupm.edu.sa</a:t>
            </a:r>
            <a:endParaRPr lang="en-US" dirty="0"/>
          </a:p>
        </p:txBody>
      </p:sp>
      <p:pic>
        <p:nvPicPr>
          <p:cNvPr id="3" name="Picture 2">
            <a:extLst>
              <a:ext uri="{FF2B5EF4-FFF2-40B4-BE49-F238E27FC236}">
                <a16:creationId xmlns:a16="http://schemas.microsoft.com/office/drawing/2014/main" id="{48603C38-4045-076C-3750-873AB2DFB56C}"/>
              </a:ext>
            </a:extLst>
          </p:cNvPr>
          <p:cNvPicPr>
            <a:picLocks noChangeAspect="1"/>
          </p:cNvPicPr>
          <p:nvPr userDrawn="1"/>
        </p:nvPicPr>
        <p:blipFill>
          <a:blip r:embed="rId2"/>
          <a:stretch>
            <a:fillRect/>
          </a:stretch>
        </p:blipFill>
        <p:spPr>
          <a:xfrm>
            <a:off x="323728" y="5105919"/>
            <a:ext cx="444500" cy="444500"/>
          </a:xfrm>
          <a:prstGeom prst="rect">
            <a:avLst/>
          </a:prstGeom>
        </p:spPr>
      </p:pic>
    </p:spTree>
    <p:extLst>
      <p:ext uri="{BB962C8B-B14F-4D97-AF65-F5344CB8AC3E}">
        <p14:creationId xmlns:p14="http://schemas.microsoft.com/office/powerpoint/2010/main" val="17724856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Ref idx="1001">
        <a:schemeClr val="bg1"/>
      </p:bgRef>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36299A8-C012-C4BF-4880-1A990074962C}"/>
              </a:ext>
            </a:extLst>
          </p:cNvPr>
          <p:cNvSpPr>
            <a:spLocks noGrp="1"/>
          </p:cNvSpPr>
          <p:nvPr>
            <p:ph type="ctrTitle" hasCustomPrompt="1"/>
          </p:nvPr>
        </p:nvSpPr>
        <p:spPr>
          <a:xfrm>
            <a:off x="400606" y="364254"/>
            <a:ext cx="11390788" cy="3303177"/>
          </a:xfrm>
        </p:spPr>
        <p:txBody>
          <a:bodyPr anchor="b">
            <a:noAutofit/>
          </a:bodyPr>
          <a:lstStyle>
            <a:lvl1pPr algn="l">
              <a:defRPr sz="11500" b="1" i="0">
                <a:solidFill>
                  <a:schemeClr val="accent2"/>
                </a:solidFill>
                <a:latin typeface="KFUPM" pitchFamily="2" charset="-78"/>
                <a:cs typeface="KFUPM" pitchFamily="2" charset="-78"/>
              </a:defRPr>
            </a:lvl1pPr>
          </a:lstStyle>
          <a:p>
            <a:r>
              <a:rPr lang="en-US" dirty="0"/>
              <a:t>Presentation</a:t>
            </a:r>
            <a:br>
              <a:rPr lang="en-US" dirty="0"/>
            </a:br>
            <a:r>
              <a:rPr lang="en-US" dirty="0"/>
              <a:t>Title Here</a:t>
            </a:r>
            <a:endParaRPr lang="en-SA" dirty="0"/>
          </a:p>
        </p:txBody>
      </p:sp>
      <p:sp>
        <p:nvSpPr>
          <p:cNvPr id="13" name="Text Placeholder 12">
            <a:extLst>
              <a:ext uri="{FF2B5EF4-FFF2-40B4-BE49-F238E27FC236}">
                <a16:creationId xmlns:a16="http://schemas.microsoft.com/office/drawing/2014/main" id="{D849D103-3130-AF8E-E543-9566DE8DDEB4}"/>
              </a:ext>
            </a:extLst>
          </p:cNvPr>
          <p:cNvSpPr>
            <a:spLocks noGrp="1"/>
          </p:cNvSpPr>
          <p:nvPr>
            <p:ph type="body" sz="quarter" idx="10" hasCustomPrompt="1"/>
          </p:nvPr>
        </p:nvSpPr>
        <p:spPr>
          <a:xfrm>
            <a:off x="400606" y="3873500"/>
            <a:ext cx="2030413" cy="2674938"/>
          </a:xfrm>
        </p:spPr>
        <p:txBody>
          <a:bodyPr>
            <a:noAutofit/>
          </a:bodyPr>
          <a:lstStyle>
            <a:lvl1pPr marL="0" indent="0" algn="l">
              <a:buNone/>
              <a:defRPr sz="1050" b="0" i="0">
                <a:solidFill>
                  <a:schemeClr val="tx2"/>
                </a:solidFill>
                <a:latin typeface="IBM Plex Sans Arabic" panose="020B0503050203000203" pitchFamily="34" charset="-78"/>
                <a:cs typeface="IBM Plex Sans Arabic" panose="020B0503050203000203" pitchFamily="34" charset="-78"/>
              </a:defRPr>
            </a:lvl1pPr>
          </a:lstStyle>
          <a:p>
            <a:r>
              <a:rPr lang="en-US" dirty="0"/>
              <a:t>Brief description lorem Ipsum is simply dummy text of the printing and typesetting industry.  Subtitle to the presentation description lorem Ipsum is simply dummy text of the printing and typesetting industry.</a:t>
            </a:r>
          </a:p>
          <a:p>
            <a:r>
              <a:rPr lang="en-US" dirty="0"/>
              <a:t>Subtitle to the presentation description lorem Ipsum is simply dummy text of the printing and typesetting industry. </a:t>
            </a:r>
          </a:p>
          <a:p>
            <a:endParaRPr lang="en-US" dirty="0"/>
          </a:p>
          <a:p>
            <a:r>
              <a:rPr lang="en-US" dirty="0"/>
              <a:t>May  26, 2024</a:t>
            </a:r>
          </a:p>
        </p:txBody>
      </p:sp>
      <p:sp>
        <p:nvSpPr>
          <p:cNvPr id="2" name="Text Placeholder 4">
            <a:extLst>
              <a:ext uri="{FF2B5EF4-FFF2-40B4-BE49-F238E27FC236}">
                <a16:creationId xmlns:a16="http://schemas.microsoft.com/office/drawing/2014/main" id="{99977FC2-8166-8F78-9D5F-9EB725240CBE}"/>
              </a:ext>
            </a:extLst>
          </p:cNvPr>
          <p:cNvSpPr>
            <a:spLocks noGrp="1"/>
          </p:cNvSpPr>
          <p:nvPr>
            <p:ph type="body" sz="quarter" idx="11" hasCustomPrompt="1"/>
          </p:nvPr>
        </p:nvSpPr>
        <p:spPr>
          <a:xfrm>
            <a:off x="7418388" y="2403329"/>
            <a:ext cx="2622550" cy="535813"/>
          </a:xfrm>
        </p:spPr>
        <p:txBody>
          <a:bodyPr>
            <a:normAutofit/>
          </a:bodyPr>
          <a:lstStyle>
            <a:lvl1pPr marL="0" indent="0">
              <a:spcBef>
                <a:spcPts val="0"/>
              </a:spcBef>
              <a:buNone/>
              <a:defRPr sz="1050" b="0" i="0">
                <a:solidFill>
                  <a:schemeClr val="tx2"/>
                </a:solidFill>
                <a:latin typeface="IBM Plex Sans Arabic" panose="020B0503050203000203" pitchFamily="34" charset="-78"/>
                <a:cs typeface="IBM Plex Sans Arabic" panose="020B0503050203000203" pitchFamily="34" charset="-78"/>
              </a:defRPr>
            </a:lvl1pPr>
            <a:lvl2pPr>
              <a:defRPr sz="1050" b="0" i="0">
                <a:latin typeface="IBM Plex Sans Arabic" panose="020B0503050203000203" pitchFamily="34" charset="-78"/>
                <a:cs typeface="IBM Plex Sans Arabic" panose="020B0503050203000203" pitchFamily="34" charset="-78"/>
              </a:defRPr>
            </a:lvl2pPr>
            <a:lvl3pPr>
              <a:defRPr sz="1050" b="0" i="0">
                <a:latin typeface="IBM Plex Sans Arabic" panose="020B0503050203000203" pitchFamily="34" charset="-78"/>
                <a:cs typeface="IBM Plex Sans Arabic" panose="020B0503050203000203" pitchFamily="34" charset="-78"/>
              </a:defRPr>
            </a:lvl3pPr>
            <a:lvl4pPr>
              <a:defRPr sz="1050" b="0" i="0">
                <a:latin typeface="IBM Plex Sans Arabic" panose="020B0503050203000203" pitchFamily="34" charset="-78"/>
                <a:cs typeface="IBM Plex Sans Arabic" panose="020B0503050203000203" pitchFamily="34" charset="-78"/>
              </a:defRPr>
            </a:lvl4pPr>
            <a:lvl5pPr>
              <a:defRPr sz="1050" b="0" i="0">
                <a:latin typeface="IBM Plex Sans Arabic" panose="020B0503050203000203" pitchFamily="34" charset="-78"/>
                <a:cs typeface="IBM Plex Sans Arabic" panose="020B0503050203000203" pitchFamily="34" charset="-78"/>
              </a:defRPr>
            </a:lvl5pPr>
          </a:lstStyle>
          <a:p>
            <a:pPr lvl="0"/>
            <a:r>
              <a:rPr lang="en-US" dirty="0"/>
              <a:t>Speaker Name</a:t>
            </a:r>
          </a:p>
          <a:p>
            <a:pPr lvl="0"/>
            <a:r>
              <a:rPr lang="en-US" dirty="0"/>
              <a:t>Job Description</a:t>
            </a:r>
          </a:p>
        </p:txBody>
      </p:sp>
    </p:spTree>
    <p:extLst>
      <p:ext uri="{BB962C8B-B14F-4D97-AF65-F5344CB8AC3E}">
        <p14:creationId xmlns:p14="http://schemas.microsoft.com/office/powerpoint/2010/main" val="1805668744"/>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Section Header">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4057730"/>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Section Header">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8883596"/>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4_Section Header">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9700001"/>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Section Header">
    <p:bg>
      <p:bgRef idx="1001">
        <a:schemeClr val="bg2"/>
      </p:bgRef>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36299A8-C012-C4BF-4880-1A990074962C}"/>
              </a:ext>
            </a:extLst>
          </p:cNvPr>
          <p:cNvSpPr>
            <a:spLocks noGrp="1"/>
          </p:cNvSpPr>
          <p:nvPr>
            <p:ph type="ctrTitle" hasCustomPrompt="1"/>
          </p:nvPr>
        </p:nvSpPr>
        <p:spPr>
          <a:xfrm>
            <a:off x="400606" y="364255"/>
            <a:ext cx="11390788" cy="2620246"/>
          </a:xfrm>
        </p:spPr>
        <p:txBody>
          <a:bodyPr anchor="b">
            <a:noAutofit/>
          </a:bodyPr>
          <a:lstStyle>
            <a:lvl1pPr algn="l" rtl="0">
              <a:defRPr sz="8000" b="0" i="0">
                <a:solidFill>
                  <a:schemeClr val="bg1"/>
                </a:solidFill>
                <a:latin typeface="KFUPM" pitchFamily="2" charset="-78"/>
                <a:cs typeface="KFUPM" pitchFamily="2" charset="-78"/>
              </a:defRPr>
            </a:lvl1pPr>
          </a:lstStyle>
          <a:p>
            <a:r>
              <a:rPr lang="en-US" dirty="0"/>
              <a:t>Presentation</a:t>
            </a:r>
            <a:br>
              <a:rPr lang="en-US" dirty="0"/>
            </a:br>
            <a:r>
              <a:rPr lang="en-US" dirty="0"/>
              <a:t>Title Here</a:t>
            </a:r>
            <a:endParaRPr lang="en-SA" dirty="0"/>
          </a:p>
        </p:txBody>
      </p:sp>
      <p:sp>
        <p:nvSpPr>
          <p:cNvPr id="13" name="Text Placeholder 12">
            <a:extLst>
              <a:ext uri="{FF2B5EF4-FFF2-40B4-BE49-F238E27FC236}">
                <a16:creationId xmlns:a16="http://schemas.microsoft.com/office/drawing/2014/main" id="{D849D103-3130-AF8E-E543-9566DE8DDEB4}"/>
              </a:ext>
            </a:extLst>
          </p:cNvPr>
          <p:cNvSpPr>
            <a:spLocks noGrp="1"/>
          </p:cNvSpPr>
          <p:nvPr>
            <p:ph type="body" sz="quarter" idx="10" hasCustomPrompt="1"/>
          </p:nvPr>
        </p:nvSpPr>
        <p:spPr>
          <a:xfrm>
            <a:off x="9065239" y="3254068"/>
            <a:ext cx="2030413" cy="2674938"/>
          </a:xfrm>
        </p:spPr>
        <p:txBody>
          <a:bodyPr>
            <a:noAutofit/>
          </a:bodyPr>
          <a:lstStyle>
            <a:lvl1pPr marL="0" indent="0" algn="l">
              <a:buNone/>
              <a:defRPr sz="1050" b="0" i="0">
                <a:solidFill>
                  <a:schemeClr val="bg1"/>
                </a:solidFill>
                <a:latin typeface="IBM Plex Sans Arabic" panose="020B0503050203000203" pitchFamily="34" charset="-78"/>
                <a:cs typeface="IBM Plex Sans Arabic" panose="020B0503050203000203" pitchFamily="34" charset="-78"/>
              </a:defRPr>
            </a:lvl1pPr>
          </a:lstStyle>
          <a:p>
            <a:r>
              <a:rPr lang="en-US" dirty="0"/>
              <a:t>Brief description lorem Ipsum is simply dummy text of the printing and typesetting industry.  Subtitle to the presentation description lorem Ipsum is simply dummy text of the printing and typesetting industry.</a:t>
            </a:r>
          </a:p>
          <a:p>
            <a:r>
              <a:rPr lang="en-US" dirty="0"/>
              <a:t>Subtitle to the presentation description lorem Ipsum is simply dummy text of the printing and typesetting industry. </a:t>
            </a:r>
          </a:p>
          <a:p>
            <a:endParaRPr lang="en-US" dirty="0"/>
          </a:p>
          <a:p>
            <a:r>
              <a:rPr lang="en-US" dirty="0"/>
              <a:t>May  26, 2024</a:t>
            </a:r>
          </a:p>
        </p:txBody>
      </p:sp>
      <p:sp>
        <p:nvSpPr>
          <p:cNvPr id="3" name="Picture Placeholder 2">
            <a:extLst>
              <a:ext uri="{FF2B5EF4-FFF2-40B4-BE49-F238E27FC236}">
                <a16:creationId xmlns:a16="http://schemas.microsoft.com/office/drawing/2014/main" id="{7C77CAE7-FFF3-67E8-176A-2E6223362EF8}"/>
              </a:ext>
            </a:extLst>
          </p:cNvPr>
          <p:cNvSpPr>
            <a:spLocks noGrp="1"/>
          </p:cNvSpPr>
          <p:nvPr>
            <p:ph type="pic" sz="quarter" idx="11"/>
          </p:nvPr>
        </p:nvSpPr>
        <p:spPr>
          <a:xfrm>
            <a:off x="0" y="0"/>
            <a:ext cx="12192000" cy="6858000"/>
          </a:xfrm>
        </p:spPr>
        <p:txBody>
          <a:bodyPr/>
          <a:lstStyle/>
          <a:p>
            <a:pPr marL="228600" indent="-228600" algn="l" defTabSz="914400" rtl="0" eaLnBrk="1" latinLnBrk="0" hangingPunct="1">
              <a:lnSpc>
                <a:spcPct val="90000"/>
              </a:lnSpc>
              <a:spcBef>
                <a:spcPts val="1000"/>
              </a:spcBef>
              <a:buFont typeface="Arial" panose="020B0604020202020204" pitchFamily="34" charset="0"/>
              <a:buChar char="•"/>
            </a:pPr>
            <a:r>
              <a:rPr lang="en-US"/>
              <a:t>Click icon to add picture</a:t>
            </a:r>
            <a:endParaRPr lang="en-SA" dirty="0"/>
          </a:p>
        </p:txBody>
      </p:sp>
      <p:sp>
        <p:nvSpPr>
          <p:cNvPr id="11" name="Text Placeholder 10">
            <a:extLst>
              <a:ext uri="{FF2B5EF4-FFF2-40B4-BE49-F238E27FC236}">
                <a16:creationId xmlns:a16="http://schemas.microsoft.com/office/drawing/2014/main" id="{B0B56345-C089-B804-85F1-559900F98C96}"/>
              </a:ext>
            </a:extLst>
          </p:cNvPr>
          <p:cNvSpPr>
            <a:spLocks noGrp="1"/>
          </p:cNvSpPr>
          <p:nvPr>
            <p:ph type="body" sz="quarter" idx="12" hasCustomPrompt="1"/>
          </p:nvPr>
        </p:nvSpPr>
        <p:spPr>
          <a:xfrm>
            <a:off x="9065239" y="2292837"/>
            <a:ext cx="2030413" cy="691664"/>
          </a:xfrm>
        </p:spPr>
        <p:txBody>
          <a:bodyPr>
            <a:noAutofit/>
          </a:bodyPr>
          <a:lstStyle>
            <a:lvl1pPr marL="0" indent="0" algn="l">
              <a:buNone/>
              <a:defRPr sz="1050"/>
            </a:lvl1pPr>
            <a:lvl2pPr>
              <a:defRPr sz="1050"/>
            </a:lvl2pPr>
            <a:lvl3pPr>
              <a:defRPr sz="1050"/>
            </a:lvl3pPr>
            <a:lvl4pPr>
              <a:defRPr sz="1050"/>
            </a:lvl4pPr>
            <a:lvl5pPr>
              <a:defRPr sz="1050"/>
            </a:lvl5pPr>
          </a:lstStyle>
          <a:p>
            <a:pPr lvl="0"/>
            <a:r>
              <a:rPr lang="en-US" sz="1050" dirty="0">
                <a:solidFill>
                  <a:schemeClr val="bg1"/>
                </a:solidFill>
                <a:latin typeface="IBM Plex Sans Arabic" panose="020B0503050203000203" pitchFamily="34" charset="-78"/>
                <a:cs typeface="IBM Plex Sans Arabic" panose="020B0503050203000203" pitchFamily="34" charset="-78"/>
              </a:rPr>
              <a:t>Speaker Name</a:t>
            </a:r>
          </a:p>
          <a:p>
            <a:pPr lvl="0"/>
            <a:r>
              <a:rPr lang="en-US" sz="1050" dirty="0">
                <a:solidFill>
                  <a:schemeClr val="bg1"/>
                </a:solidFill>
                <a:latin typeface="IBM Plex Sans Arabic" panose="020B0503050203000203" pitchFamily="34" charset="-78"/>
                <a:cs typeface="IBM Plex Sans Arabic" panose="020B0503050203000203" pitchFamily="34" charset="-78"/>
              </a:rPr>
              <a:t>Job Description</a:t>
            </a:r>
          </a:p>
        </p:txBody>
      </p:sp>
    </p:spTree>
    <p:extLst>
      <p:ext uri="{BB962C8B-B14F-4D97-AF65-F5344CB8AC3E}">
        <p14:creationId xmlns:p14="http://schemas.microsoft.com/office/powerpoint/2010/main" val="1021337064"/>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C3869F8-C164-81CF-F79C-1BCD20395C1E}"/>
              </a:ext>
            </a:extLst>
          </p:cNvPr>
          <p:cNvSpPr/>
          <p:nvPr userDrawn="1"/>
        </p:nvSpPr>
        <p:spPr>
          <a:xfrm>
            <a:off x="0" y="0"/>
            <a:ext cx="12191999" cy="6857999"/>
          </a:xfrm>
          <a:prstGeom prst="rect">
            <a:avLst/>
          </a:prstGeom>
          <a:solidFill>
            <a:srgbClr val="EDE0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SA" dirty="0"/>
          </a:p>
        </p:txBody>
      </p:sp>
      <p:sp>
        <p:nvSpPr>
          <p:cNvPr id="2" name="Title 1">
            <a:extLst>
              <a:ext uri="{FF2B5EF4-FFF2-40B4-BE49-F238E27FC236}">
                <a16:creationId xmlns:a16="http://schemas.microsoft.com/office/drawing/2014/main" id="{4C95F0FC-8335-340A-FB98-4C9AB6DDBE1B}"/>
              </a:ext>
            </a:extLst>
          </p:cNvPr>
          <p:cNvSpPr>
            <a:spLocks noGrp="1"/>
          </p:cNvSpPr>
          <p:nvPr>
            <p:ph type="ctrTitle" hasCustomPrompt="1"/>
          </p:nvPr>
        </p:nvSpPr>
        <p:spPr>
          <a:xfrm>
            <a:off x="1523999" y="2235199"/>
            <a:ext cx="9144000" cy="2387600"/>
          </a:xfrm>
        </p:spPr>
        <p:txBody>
          <a:bodyPr anchor="b"/>
          <a:lstStyle>
            <a:lvl1pPr algn="ctr">
              <a:defRPr sz="6000" b="1" i="0">
                <a:solidFill>
                  <a:srgbClr val="009767"/>
                </a:solidFill>
                <a:latin typeface="KFUPM" pitchFamily="2" charset="-78"/>
                <a:cs typeface="KFUPM" pitchFamily="2" charset="-78"/>
              </a:defRPr>
            </a:lvl1pPr>
          </a:lstStyle>
          <a:p>
            <a:r>
              <a:rPr lang="en-US" dirty="0"/>
              <a:t>Presentation</a:t>
            </a:r>
            <a:br>
              <a:rPr lang="en-US" dirty="0"/>
            </a:br>
            <a:r>
              <a:rPr lang="en-US" dirty="0"/>
              <a:t>Title Here</a:t>
            </a:r>
            <a:endParaRPr lang="en-SA" dirty="0"/>
          </a:p>
        </p:txBody>
      </p:sp>
      <p:pic>
        <p:nvPicPr>
          <p:cNvPr id="8" name="Picture 7">
            <a:extLst>
              <a:ext uri="{FF2B5EF4-FFF2-40B4-BE49-F238E27FC236}">
                <a16:creationId xmlns:a16="http://schemas.microsoft.com/office/drawing/2014/main" id="{1F718976-A8DC-3D28-19E7-94F3FECC8773}"/>
              </a:ext>
            </a:extLst>
          </p:cNvPr>
          <p:cNvPicPr>
            <a:picLocks noChangeAspect="1"/>
          </p:cNvPicPr>
          <p:nvPr userDrawn="1"/>
        </p:nvPicPr>
        <p:blipFill>
          <a:blip r:embed="rId2"/>
          <a:stretch>
            <a:fillRect/>
          </a:stretch>
        </p:blipFill>
        <p:spPr>
          <a:xfrm>
            <a:off x="4864099" y="1158005"/>
            <a:ext cx="2463800" cy="393700"/>
          </a:xfrm>
          <a:prstGeom prst="rect">
            <a:avLst/>
          </a:prstGeom>
        </p:spPr>
      </p:pic>
      <p:sp>
        <p:nvSpPr>
          <p:cNvPr id="3" name="Text Placeholder 4">
            <a:extLst>
              <a:ext uri="{FF2B5EF4-FFF2-40B4-BE49-F238E27FC236}">
                <a16:creationId xmlns:a16="http://schemas.microsoft.com/office/drawing/2014/main" id="{D2159AEE-DDF4-2359-EE77-71E18AD00C2B}"/>
              </a:ext>
            </a:extLst>
          </p:cNvPr>
          <p:cNvSpPr>
            <a:spLocks noGrp="1"/>
          </p:cNvSpPr>
          <p:nvPr>
            <p:ph type="body" sz="quarter" idx="12" hasCustomPrompt="1"/>
          </p:nvPr>
        </p:nvSpPr>
        <p:spPr>
          <a:xfrm>
            <a:off x="5080792" y="5647690"/>
            <a:ext cx="2030413" cy="535813"/>
          </a:xfrm>
        </p:spPr>
        <p:txBody>
          <a:bodyPr>
            <a:normAutofit/>
          </a:bodyPr>
          <a:lstStyle>
            <a:lvl1pPr marL="0" indent="0" algn="ctr">
              <a:spcBef>
                <a:spcPts val="0"/>
              </a:spcBef>
              <a:buNone/>
              <a:defRPr sz="1050" b="0" i="0">
                <a:solidFill>
                  <a:schemeClr val="tx1"/>
                </a:solidFill>
                <a:latin typeface="IBM Plex Sans Arabic" panose="020B0503050203000203" pitchFamily="34" charset="-78"/>
                <a:cs typeface="IBM Plex Sans Arabic" panose="020B0503050203000203" pitchFamily="34" charset="-78"/>
              </a:defRPr>
            </a:lvl1pPr>
            <a:lvl2pPr>
              <a:defRPr sz="1050" b="0" i="0">
                <a:latin typeface="IBM Plex Sans Arabic" panose="020B0503050203000203" pitchFamily="34" charset="-78"/>
                <a:cs typeface="IBM Plex Sans Arabic" panose="020B0503050203000203" pitchFamily="34" charset="-78"/>
              </a:defRPr>
            </a:lvl2pPr>
            <a:lvl3pPr>
              <a:defRPr sz="1050" b="0" i="0">
                <a:latin typeface="IBM Plex Sans Arabic" panose="020B0503050203000203" pitchFamily="34" charset="-78"/>
                <a:cs typeface="IBM Plex Sans Arabic" panose="020B0503050203000203" pitchFamily="34" charset="-78"/>
              </a:defRPr>
            </a:lvl3pPr>
            <a:lvl4pPr>
              <a:defRPr sz="1050" b="0" i="0">
                <a:latin typeface="IBM Plex Sans Arabic" panose="020B0503050203000203" pitchFamily="34" charset="-78"/>
                <a:cs typeface="IBM Plex Sans Arabic" panose="020B0503050203000203" pitchFamily="34" charset="-78"/>
              </a:defRPr>
            </a:lvl4pPr>
            <a:lvl5pPr>
              <a:defRPr sz="1050" b="0" i="0">
                <a:latin typeface="IBM Plex Sans Arabic" panose="020B0503050203000203" pitchFamily="34" charset="-78"/>
                <a:cs typeface="IBM Plex Sans Arabic" panose="020B0503050203000203" pitchFamily="34" charset="-78"/>
              </a:defRPr>
            </a:lvl5pPr>
          </a:lstStyle>
          <a:p>
            <a:pPr lvl="0"/>
            <a:r>
              <a:rPr lang="en-US" dirty="0"/>
              <a:t>Speaker Name</a:t>
            </a:r>
          </a:p>
          <a:p>
            <a:pPr lvl="0"/>
            <a:r>
              <a:rPr lang="en-US" dirty="0"/>
              <a:t>Job Description</a:t>
            </a:r>
          </a:p>
        </p:txBody>
      </p:sp>
    </p:spTree>
    <p:extLst>
      <p:ext uri="{BB962C8B-B14F-4D97-AF65-F5344CB8AC3E}">
        <p14:creationId xmlns:p14="http://schemas.microsoft.com/office/powerpoint/2010/main" val="36727721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EPARATOR_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C3869F8-C164-81CF-F79C-1BCD20395C1E}"/>
              </a:ext>
            </a:extLst>
          </p:cNvPr>
          <p:cNvSpPr/>
          <p:nvPr userDrawn="1"/>
        </p:nvSpPr>
        <p:spPr>
          <a:xfrm>
            <a:off x="0" y="0"/>
            <a:ext cx="12191999" cy="6857999"/>
          </a:xfrm>
          <a:prstGeom prst="rect">
            <a:avLst/>
          </a:prstGeom>
          <a:solidFill>
            <a:srgbClr val="EDE0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A" dirty="0"/>
          </a:p>
        </p:txBody>
      </p:sp>
      <p:sp>
        <p:nvSpPr>
          <p:cNvPr id="2" name="Title 1">
            <a:extLst>
              <a:ext uri="{FF2B5EF4-FFF2-40B4-BE49-F238E27FC236}">
                <a16:creationId xmlns:a16="http://schemas.microsoft.com/office/drawing/2014/main" id="{4C95F0FC-8335-340A-FB98-4C9AB6DDBE1B}"/>
              </a:ext>
            </a:extLst>
          </p:cNvPr>
          <p:cNvSpPr>
            <a:spLocks noGrp="1"/>
          </p:cNvSpPr>
          <p:nvPr>
            <p:ph type="ctrTitle" hasCustomPrompt="1"/>
          </p:nvPr>
        </p:nvSpPr>
        <p:spPr>
          <a:xfrm>
            <a:off x="388257" y="1130710"/>
            <a:ext cx="9144000" cy="1828798"/>
          </a:xfrm>
        </p:spPr>
        <p:txBody>
          <a:bodyPr anchor="b"/>
          <a:lstStyle>
            <a:lvl1pPr algn="l">
              <a:defRPr sz="6000" b="1" i="0">
                <a:solidFill>
                  <a:srgbClr val="115F66"/>
                </a:solidFill>
                <a:latin typeface="KFUPM" pitchFamily="2" charset="-78"/>
                <a:cs typeface="KFUPM" pitchFamily="2" charset="-78"/>
              </a:defRPr>
            </a:lvl1pPr>
          </a:lstStyle>
          <a:p>
            <a:br>
              <a:rPr lang="en-US" dirty="0"/>
            </a:br>
            <a:r>
              <a:rPr lang="en-US" dirty="0"/>
              <a:t>Separator</a:t>
            </a:r>
            <a:br>
              <a:rPr lang="en-US" dirty="0"/>
            </a:br>
            <a:r>
              <a:rPr lang="en-US" dirty="0"/>
              <a:t>Title Here</a:t>
            </a:r>
            <a:endParaRPr lang="en-SA" dirty="0"/>
          </a:p>
        </p:txBody>
      </p:sp>
      <p:sp>
        <p:nvSpPr>
          <p:cNvPr id="11" name="Text Placeholder 10">
            <a:extLst>
              <a:ext uri="{FF2B5EF4-FFF2-40B4-BE49-F238E27FC236}">
                <a16:creationId xmlns:a16="http://schemas.microsoft.com/office/drawing/2014/main" id="{C609E2D5-05AB-0F9C-B603-F46192BDD0AA}"/>
              </a:ext>
            </a:extLst>
          </p:cNvPr>
          <p:cNvSpPr>
            <a:spLocks noGrp="1"/>
          </p:cNvSpPr>
          <p:nvPr>
            <p:ph type="body" sz="quarter" idx="10" hasCustomPrompt="1"/>
          </p:nvPr>
        </p:nvSpPr>
        <p:spPr>
          <a:xfrm>
            <a:off x="388257" y="329413"/>
            <a:ext cx="2771775" cy="1081075"/>
          </a:xfrm>
        </p:spPr>
        <p:txBody>
          <a:bodyPr>
            <a:normAutofit/>
          </a:bodyPr>
          <a:lstStyle>
            <a:lvl1pPr marL="0" indent="0">
              <a:buNone/>
              <a:defRPr sz="6000" b="1" i="0">
                <a:solidFill>
                  <a:srgbClr val="009767"/>
                </a:solidFill>
                <a:latin typeface="KFUPM" pitchFamily="2" charset="-78"/>
                <a:cs typeface="KFUPM" pitchFamily="2" charset="-78"/>
              </a:defRPr>
            </a:lvl1pPr>
          </a:lstStyle>
          <a:p>
            <a:r>
              <a:rPr lang="en-US" dirty="0">
                <a:solidFill>
                  <a:srgbClr val="009767"/>
                </a:solidFill>
              </a:rPr>
              <a:t>01</a:t>
            </a:r>
            <a:endParaRPr lang="en-SA" dirty="0">
              <a:solidFill>
                <a:srgbClr val="009767"/>
              </a:solidFill>
            </a:endParaRPr>
          </a:p>
        </p:txBody>
      </p:sp>
      <p:pic>
        <p:nvPicPr>
          <p:cNvPr id="7" name="Graphic 6">
            <a:extLst>
              <a:ext uri="{FF2B5EF4-FFF2-40B4-BE49-F238E27FC236}">
                <a16:creationId xmlns:a16="http://schemas.microsoft.com/office/drawing/2014/main" id="{B7D85F6C-12AF-412A-2D62-9F0E978D710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88833" y="2324696"/>
            <a:ext cx="7706617" cy="4533304"/>
          </a:xfrm>
          <a:prstGeom prst="rect">
            <a:avLst/>
          </a:prstGeom>
        </p:spPr>
      </p:pic>
    </p:spTree>
    <p:extLst>
      <p:ext uri="{BB962C8B-B14F-4D97-AF65-F5344CB8AC3E}">
        <p14:creationId xmlns:p14="http://schemas.microsoft.com/office/powerpoint/2010/main" val="37585451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EPARATOR_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C3869F8-C164-81CF-F79C-1BCD20395C1E}"/>
              </a:ext>
            </a:extLst>
          </p:cNvPr>
          <p:cNvSpPr/>
          <p:nvPr userDrawn="1"/>
        </p:nvSpPr>
        <p:spPr>
          <a:xfrm>
            <a:off x="0" y="0"/>
            <a:ext cx="12191999" cy="6857999"/>
          </a:xfrm>
          <a:prstGeom prst="rect">
            <a:avLst/>
          </a:prstGeom>
          <a:solidFill>
            <a:srgbClr val="EDE0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A" sz="2000" dirty="0"/>
          </a:p>
        </p:txBody>
      </p:sp>
      <p:sp>
        <p:nvSpPr>
          <p:cNvPr id="2" name="Title 1">
            <a:extLst>
              <a:ext uri="{FF2B5EF4-FFF2-40B4-BE49-F238E27FC236}">
                <a16:creationId xmlns:a16="http://schemas.microsoft.com/office/drawing/2014/main" id="{4C95F0FC-8335-340A-FB98-4C9AB6DDBE1B}"/>
              </a:ext>
            </a:extLst>
          </p:cNvPr>
          <p:cNvSpPr>
            <a:spLocks noGrp="1"/>
          </p:cNvSpPr>
          <p:nvPr>
            <p:ph type="ctrTitle" hasCustomPrompt="1"/>
          </p:nvPr>
        </p:nvSpPr>
        <p:spPr>
          <a:xfrm>
            <a:off x="6439020" y="629310"/>
            <a:ext cx="9144000" cy="1828798"/>
          </a:xfrm>
        </p:spPr>
        <p:txBody>
          <a:bodyPr anchor="b">
            <a:noAutofit/>
          </a:bodyPr>
          <a:lstStyle>
            <a:lvl1pPr algn="l">
              <a:defRPr sz="4000" b="1" i="0">
                <a:solidFill>
                  <a:srgbClr val="115F66"/>
                </a:solidFill>
                <a:latin typeface="KFUPM" pitchFamily="2" charset="-78"/>
                <a:cs typeface="KFUPM" pitchFamily="2" charset="-78"/>
              </a:defRPr>
            </a:lvl1pPr>
          </a:lstStyle>
          <a:p>
            <a:r>
              <a:rPr lang="en-US" dirty="0"/>
              <a:t>Separator</a:t>
            </a:r>
            <a:br>
              <a:rPr lang="en-US" dirty="0"/>
            </a:br>
            <a:r>
              <a:rPr lang="en-US" dirty="0"/>
              <a:t>Title</a:t>
            </a:r>
            <a:endParaRPr lang="en-SA" dirty="0"/>
          </a:p>
        </p:txBody>
      </p:sp>
      <p:sp>
        <p:nvSpPr>
          <p:cNvPr id="11" name="Text Placeholder 10">
            <a:extLst>
              <a:ext uri="{FF2B5EF4-FFF2-40B4-BE49-F238E27FC236}">
                <a16:creationId xmlns:a16="http://schemas.microsoft.com/office/drawing/2014/main" id="{C609E2D5-05AB-0F9C-B603-F46192BDD0AA}"/>
              </a:ext>
            </a:extLst>
          </p:cNvPr>
          <p:cNvSpPr>
            <a:spLocks noGrp="1"/>
          </p:cNvSpPr>
          <p:nvPr>
            <p:ph type="body" sz="quarter" idx="10" hasCustomPrompt="1"/>
          </p:nvPr>
        </p:nvSpPr>
        <p:spPr>
          <a:xfrm>
            <a:off x="-1711890" y="429774"/>
            <a:ext cx="10601890" cy="5798916"/>
          </a:xfrm>
        </p:spPr>
        <p:txBody>
          <a:bodyPr>
            <a:noAutofit/>
          </a:bodyPr>
          <a:lstStyle>
            <a:lvl1pPr marL="0" indent="0">
              <a:buNone/>
              <a:defRPr sz="49600" b="0" i="0">
                <a:solidFill>
                  <a:srgbClr val="009767"/>
                </a:solidFill>
                <a:latin typeface="KFUPM" pitchFamily="2" charset="-78"/>
                <a:cs typeface="KFUPM" pitchFamily="2" charset="-78"/>
              </a:defRPr>
            </a:lvl1pPr>
          </a:lstStyle>
          <a:p>
            <a:r>
              <a:rPr lang="en-US" dirty="0">
                <a:solidFill>
                  <a:srgbClr val="009767"/>
                </a:solidFill>
              </a:rPr>
              <a:t>02</a:t>
            </a:r>
            <a:endParaRPr lang="en-SA" dirty="0">
              <a:solidFill>
                <a:srgbClr val="009767"/>
              </a:solidFill>
            </a:endParaRPr>
          </a:p>
        </p:txBody>
      </p:sp>
      <p:sp>
        <p:nvSpPr>
          <p:cNvPr id="4" name="Text Placeholder 12">
            <a:extLst>
              <a:ext uri="{FF2B5EF4-FFF2-40B4-BE49-F238E27FC236}">
                <a16:creationId xmlns:a16="http://schemas.microsoft.com/office/drawing/2014/main" id="{A67764A0-47D7-66F8-8367-8E554C98BE77}"/>
              </a:ext>
            </a:extLst>
          </p:cNvPr>
          <p:cNvSpPr>
            <a:spLocks noGrp="1"/>
          </p:cNvSpPr>
          <p:nvPr>
            <p:ph type="body" sz="quarter" idx="11" hasCustomPrompt="1"/>
          </p:nvPr>
        </p:nvSpPr>
        <p:spPr>
          <a:xfrm>
            <a:off x="6439020" y="2657644"/>
            <a:ext cx="2030413" cy="2674938"/>
          </a:xfrm>
        </p:spPr>
        <p:txBody>
          <a:bodyPr>
            <a:noAutofit/>
          </a:bodyPr>
          <a:lstStyle>
            <a:lvl1pPr marL="0" indent="0" algn="l">
              <a:buNone/>
              <a:defRPr sz="1050" b="0" i="0">
                <a:latin typeface="IBM Plex Sans Arabic" panose="020B0503050203000203" pitchFamily="34" charset="-78"/>
                <a:cs typeface="IBM Plex Sans Arabic" panose="020B0503050203000203" pitchFamily="34" charset="-78"/>
              </a:defRPr>
            </a:lvl1pPr>
          </a:lstStyle>
          <a:p>
            <a:r>
              <a:rPr lang="en-US" dirty="0"/>
              <a:t>Brief description lorem Ipsum is simply dummy text of the printing and typesetting industry.  Subtitle to the presentation description lorem Ipsum is simply dummy text of the printing and typesetting industry.</a:t>
            </a:r>
          </a:p>
          <a:p>
            <a:r>
              <a:rPr lang="en-US" dirty="0"/>
              <a:t>Subtitle to the presentation description lorem Ipsum is simply dummy text of the printing and typesetting industry. </a:t>
            </a:r>
          </a:p>
        </p:txBody>
      </p:sp>
    </p:spTree>
    <p:extLst>
      <p:ext uri="{BB962C8B-B14F-4D97-AF65-F5344CB8AC3E}">
        <p14:creationId xmlns:p14="http://schemas.microsoft.com/office/powerpoint/2010/main" val="7567565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635413E-FD63-8B1B-1536-A1DC1791314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SA" dirty="0"/>
          </a:p>
        </p:txBody>
      </p:sp>
      <p:sp>
        <p:nvSpPr>
          <p:cNvPr id="3" name="Text Placeholder 2">
            <a:extLst>
              <a:ext uri="{FF2B5EF4-FFF2-40B4-BE49-F238E27FC236}">
                <a16:creationId xmlns:a16="http://schemas.microsoft.com/office/drawing/2014/main" id="{C141528D-AC37-122C-CF5E-7D2588314D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A"/>
          </a:p>
        </p:txBody>
      </p:sp>
      <p:sp>
        <p:nvSpPr>
          <p:cNvPr id="4" name="Date Placeholder 3">
            <a:extLst>
              <a:ext uri="{FF2B5EF4-FFF2-40B4-BE49-F238E27FC236}">
                <a16:creationId xmlns:a16="http://schemas.microsoft.com/office/drawing/2014/main" id="{7E23AEE8-911F-06C9-5E54-88F92E5F312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2310AF0-03EE-364F-A0EE-D5892156739E}" type="datetimeFigureOut">
              <a:rPr lang="en-SA" smtClean="0"/>
              <a:t>01/07/2026 R</a:t>
            </a:fld>
            <a:endParaRPr lang="en-SA"/>
          </a:p>
        </p:txBody>
      </p:sp>
      <p:sp>
        <p:nvSpPr>
          <p:cNvPr id="5" name="Footer Placeholder 4">
            <a:extLst>
              <a:ext uri="{FF2B5EF4-FFF2-40B4-BE49-F238E27FC236}">
                <a16:creationId xmlns:a16="http://schemas.microsoft.com/office/drawing/2014/main" id="{C86CA0D4-07F1-98F9-89FC-1ED5D34AAC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SA"/>
          </a:p>
        </p:txBody>
      </p:sp>
      <p:sp>
        <p:nvSpPr>
          <p:cNvPr id="6" name="Slide Number Placeholder 5">
            <a:extLst>
              <a:ext uri="{FF2B5EF4-FFF2-40B4-BE49-F238E27FC236}">
                <a16:creationId xmlns:a16="http://schemas.microsoft.com/office/drawing/2014/main" id="{1C97DC9A-A77C-8B0E-4C6F-22349F4C072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F32D344-8587-BA4E-BE6C-2986C78500EE}" type="slidenum">
              <a:rPr lang="en-SA" smtClean="0"/>
              <a:t>‹#›</a:t>
            </a:fld>
            <a:endParaRPr lang="en-SA"/>
          </a:p>
        </p:txBody>
      </p:sp>
      <p:pic>
        <p:nvPicPr>
          <p:cNvPr id="11" name="Graphic 10">
            <a:extLst>
              <a:ext uri="{FF2B5EF4-FFF2-40B4-BE49-F238E27FC236}">
                <a16:creationId xmlns:a16="http://schemas.microsoft.com/office/drawing/2014/main" id="{7EF5E675-E148-C6FA-BB7A-5E39A40E4845}"/>
              </a:ext>
            </a:extLst>
          </p:cNvPr>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a:off x="8530798" y="6458808"/>
            <a:ext cx="3742481" cy="419511"/>
          </a:xfrm>
          <a:prstGeom prst="rect">
            <a:avLst/>
          </a:prstGeom>
        </p:spPr>
      </p:pic>
    </p:spTree>
    <p:extLst>
      <p:ext uri="{BB962C8B-B14F-4D97-AF65-F5344CB8AC3E}">
        <p14:creationId xmlns:p14="http://schemas.microsoft.com/office/powerpoint/2010/main" val="1763170507"/>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64" r:id="rId3"/>
    <p:sldLayoutId id="2147483665" r:id="rId4"/>
    <p:sldLayoutId id="2147483666"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S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svg"/><Relationship Id="rId18" Type="http://schemas.openxmlformats.org/officeDocument/2006/relationships/image" Target="../media/image28.png"/><Relationship Id="rId26" Type="http://schemas.openxmlformats.org/officeDocument/2006/relationships/image" Target="../media/image36.png"/><Relationship Id="rId3" Type="http://schemas.openxmlformats.org/officeDocument/2006/relationships/image" Target="../media/image13.png"/><Relationship Id="rId21" Type="http://schemas.openxmlformats.org/officeDocument/2006/relationships/image" Target="../media/image31.svg"/><Relationship Id="rId7" Type="http://schemas.openxmlformats.org/officeDocument/2006/relationships/image" Target="../media/image17.png"/><Relationship Id="rId12" Type="http://schemas.openxmlformats.org/officeDocument/2006/relationships/image" Target="../media/image22.png"/><Relationship Id="rId17" Type="http://schemas.openxmlformats.org/officeDocument/2006/relationships/image" Target="../media/image27.svg"/><Relationship Id="rId25" Type="http://schemas.openxmlformats.org/officeDocument/2006/relationships/image" Target="../media/image35.svg"/><Relationship Id="rId2" Type="http://schemas.openxmlformats.org/officeDocument/2006/relationships/notesSlide" Target="../notesSlides/notesSlide1.xml"/><Relationship Id="rId16" Type="http://schemas.openxmlformats.org/officeDocument/2006/relationships/image" Target="../media/image26.png"/><Relationship Id="rId20" Type="http://schemas.openxmlformats.org/officeDocument/2006/relationships/image" Target="../media/image30.png"/><Relationship Id="rId29" Type="http://schemas.openxmlformats.org/officeDocument/2006/relationships/image" Target="../media/image39.svg"/><Relationship Id="rId1" Type="http://schemas.openxmlformats.org/officeDocument/2006/relationships/slideLayout" Target="../slideLayouts/slideLayout5.xml"/><Relationship Id="rId6" Type="http://schemas.openxmlformats.org/officeDocument/2006/relationships/image" Target="../media/image16.svg"/><Relationship Id="rId11" Type="http://schemas.openxmlformats.org/officeDocument/2006/relationships/image" Target="../media/image21.svg"/><Relationship Id="rId24" Type="http://schemas.openxmlformats.org/officeDocument/2006/relationships/image" Target="../media/image34.png"/><Relationship Id="rId5" Type="http://schemas.openxmlformats.org/officeDocument/2006/relationships/image" Target="../media/image15.png"/><Relationship Id="rId15" Type="http://schemas.openxmlformats.org/officeDocument/2006/relationships/image" Target="../media/image25.svg"/><Relationship Id="rId23" Type="http://schemas.openxmlformats.org/officeDocument/2006/relationships/image" Target="../media/image33.svg"/><Relationship Id="rId28" Type="http://schemas.openxmlformats.org/officeDocument/2006/relationships/image" Target="../media/image38.png"/><Relationship Id="rId10" Type="http://schemas.openxmlformats.org/officeDocument/2006/relationships/image" Target="../media/image20.png"/><Relationship Id="rId19" Type="http://schemas.openxmlformats.org/officeDocument/2006/relationships/image" Target="../media/image29.svg"/><Relationship Id="rId4" Type="http://schemas.openxmlformats.org/officeDocument/2006/relationships/image" Target="../media/image14.svg"/><Relationship Id="rId9" Type="http://schemas.openxmlformats.org/officeDocument/2006/relationships/image" Target="../media/image19.png"/><Relationship Id="rId14" Type="http://schemas.openxmlformats.org/officeDocument/2006/relationships/image" Target="../media/image24.png"/><Relationship Id="rId22" Type="http://schemas.openxmlformats.org/officeDocument/2006/relationships/image" Target="../media/image32.png"/><Relationship Id="rId27" Type="http://schemas.openxmlformats.org/officeDocument/2006/relationships/image" Target="../media/image37.svg"/><Relationship Id="rId30" Type="http://schemas.openxmlformats.org/officeDocument/2006/relationships/image" Target="../media/image40.png"/></Relationships>
</file>

<file path=ppt/slides/_rels/slide2.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jpeg"/><Relationship Id="rId18" Type="http://schemas.openxmlformats.org/officeDocument/2006/relationships/image" Target="../media/image55.png"/><Relationship Id="rId3" Type="http://schemas.openxmlformats.org/officeDocument/2006/relationships/image" Target="../media/image41.png"/><Relationship Id="rId21" Type="http://schemas.openxmlformats.org/officeDocument/2006/relationships/image" Target="../media/image58.png"/><Relationship Id="rId7" Type="http://schemas.openxmlformats.org/officeDocument/2006/relationships/image" Target="../media/image44.png"/><Relationship Id="rId12" Type="http://schemas.openxmlformats.org/officeDocument/2006/relationships/image" Target="../media/image49.png"/><Relationship Id="rId17" Type="http://schemas.openxmlformats.org/officeDocument/2006/relationships/image" Target="../media/image54.png"/><Relationship Id="rId2" Type="http://schemas.openxmlformats.org/officeDocument/2006/relationships/notesSlide" Target="../notesSlides/notesSlide2.xml"/><Relationship Id="rId16" Type="http://schemas.openxmlformats.org/officeDocument/2006/relationships/image" Target="../media/image53.png"/><Relationship Id="rId20" Type="http://schemas.openxmlformats.org/officeDocument/2006/relationships/image" Target="../media/image57.png"/><Relationship Id="rId1" Type="http://schemas.openxmlformats.org/officeDocument/2006/relationships/slideLayout" Target="../slideLayouts/slideLayout5.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5" Type="http://schemas.openxmlformats.org/officeDocument/2006/relationships/image" Target="../media/image52.png"/><Relationship Id="rId10" Type="http://schemas.openxmlformats.org/officeDocument/2006/relationships/image" Target="../media/image47.jpeg"/><Relationship Id="rId19" Type="http://schemas.openxmlformats.org/officeDocument/2006/relationships/image" Target="../media/image56.png"/><Relationship Id="rId4" Type="http://schemas.openxmlformats.org/officeDocument/2006/relationships/chart" Target="../charts/chart1.xml"/><Relationship Id="rId9" Type="http://schemas.openxmlformats.org/officeDocument/2006/relationships/image" Target="../media/image46.png"/><Relationship Id="rId14" Type="http://schemas.openxmlformats.org/officeDocument/2006/relationships/image" Target="../media/image5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alpha val="67843"/>
          </a:srgbClr>
        </a:solidFill>
        <a:effectLst/>
      </p:bgPr>
    </p:bg>
    <p:spTree>
      <p:nvGrpSpPr>
        <p:cNvPr id="1" name="">
          <a:extLst>
            <a:ext uri="{FF2B5EF4-FFF2-40B4-BE49-F238E27FC236}">
              <a16:creationId xmlns:a16="http://schemas.microsoft.com/office/drawing/2014/main" id="{C2FA0901-5924-8EE5-AC2B-6ECDEC7A2AE9}"/>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0496FC80-C50C-C6D0-E668-343EF9CF6BE0}"/>
              </a:ext>
            </a:extLst>
          </p:cNvPr>
          <p:cNvSpPr txBox="1">
            <a:spLocks/>
          </p:cNvSpPr>
          <p:nvPr/>
        </p:nvSpPr>
        <p:spPr>
          <a:xfrm>
            <a:off x="383700" y="436553"/>
            <a:ext cx="2448472" cy="104492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2800" b="1" dirty="0">
                <a:latin typeface="Arial Black" panose="020B0604020202020204" pitchFamily="34" charset="0"/>
                <a:cs typeface="Arial Black" panose="020B0604020202020204" pitchFamily="34" charset="0"/>
              </a:rPr>
              <a:t>Our Home</a:t>
            </a:r>
          </a:p>
          <a:p>
            <a:pPr>
              <a:lnSpc>
                <a:spcPct val="100000"/>
              </a:lnSpc>
            </a:pPr>
            <a:r>
              <a:rPr lang="en-US" sz="1600" dirty="0">
                <a:latin typeface="Arial" panose="020B0604020202020204" pitchFamily="34" charset="0"/>
                <a:cs typeface="Arial" panose="020B0604020202020204" pitchFamily="34" charset="0"/>
              </a:rPr>
              <a:t>Dhahran, Saudi Arabia</a:t>
            </a:r>
            <a:br>
              <a:rPr lang="en-US" sz="1600" dirty="0">
                <a:latin typeface="Arial" panose="020B0604020202020204" pitchFamily="34" charset="0"/>
                <a:cs typeface="Arial" panose="020B0604020202020204" pitchFamily="34" charset="0"/>
              </a:rPr>
            </a:br>
            <a:r>
              <a:rPr lang="en-US" sz="1000" dirty="0">
                <a:latin typeface="Arial" panose="020B0604020202020204" pitchFamily="34" charset="0"/>
                <a:cs typeface="Arial" panose="020B0604020202020204" pitchFamily="34" charset="0"/>
              </a:rPr>
              <a:t>Driving to Bahrain, Qatar, UAE, Kuwait </a:t>
            </a:r>
            <a:endParaRPr lang="en-SA" sz="1400" dirty="0">
              <a:latin typeface="Arial" panose="020B0604020202020204" pitchFamily="34" charset="0"/>
              <a:cs typeface="Arial" panose="020B0604020202020204" pitchFamily="34" charset="0"/>
            </a:endParaRPr>
          </a:p>
        </p:txBody>
      </p:sp>
      <p:cxnSp>
        <p:nvCxnSpPr>
          <p:cNvPr id="20" name="Straight Connector 19">
            <a:extLst>
              <a:ext uri="{FF2B5EF4-FFF2-40B4-BE49-F238E27FC236}">
                <a16:creationId xmlns:a16="http://schemas.microsoft.com/office/drawing/2014/main" id="{4E64B096-453F-F5AE-0905-DD08D86BBAF4}"/>
              </a:ext>
            </a:extLst>
          </p:cNvPr>
          <p:cNvCxnSpPr>
            <a:cxnSpLocks/>
          </p:cNvCxnSpPr>
          <p:nvPr/>
        </p:nvCxnSpPr>
        <p:spPr>
          <a:xfrm>
            <a:off x="6159689" y="617220"/>
            <a:ext cx="0" cy="5714967"/>
          </a:xfrm>
          <a:prstGeom prst="line">
            <a:avLst/>
          </a:prstGeom>
          <a:ln w="6350">
            <a:solidFill>
              <a:srgbClr val="115F66"/>
            </a:solidFill>
          </a:ln>
        </p:spPr>
        <p:style>
          <a:lnRef idx="2">
            <a:schemeClr val="accent1"/>
          </a:lnRef>
          <a:fillRef idx="0">
            <a:schemeClr val="accent1"/>
          </a:fillRef>
          <a:effectRef idx="1">
            <a:schemeClr val="accent1"/>
          </a:effectRef>
          <a:fontRef idx="minor">
            <a:schemeClr val="tx1"/>
          </a:fontRef>
        </p:style>
      </p:cxnSp>
      <p:grpSp>
        <p:nvGrpSpPr>
          <p:cNvPr id="18" name="Group 17">
            <a:extLst>
              <a:ext uri="{FF2B5EF4-FFF2-40B4-BE49-F238E27FC236}">
                <a16:creationId xmlns:a16="http://schemas.microsoft.com/office/drawing/2014/main" id="{657BF69C-D8A7-A72D-2D2B-B643450C160D}"/>
              </a:ext>
            </a:extLst>
          </p:cNvPr>
          <p:cNvGrpSpPr/>
          <p:nvPr/>
        </p:nvGrpSpPr>
        <p:grpSpPr>
          <a:xfrm>
            <a:off x="431373" y="2806778"/>
            <a:ext cx="4673357" cy="1264837"/>
            <a:chOff x="431373" y="3001648"/>
            <a:chExt cx="4673357" cy="1264837"/>
          </a:xfrm>
        </p:grpSpPr>
        <p:sp>
          <p:nvSpPr>
            <p:cNvPr id="8" name="Title 1">
              <a:extLst>
                <a:ext uri="{FF2B5EF4-FFF2-40B4-BE49-F238E27FC236}">
                  <a16:creationId xmlns:a16="http://schemas.microsoft.com/office/drawing/2014/main" id="{371C4DE8-D01E-D3D2-3A5A-B7385311715D}"/>
                </a:ext>
              </a:extLst>
            </p:cNvPr>
            <p:cNvSpPr txBox="1">
              <a:spLocks/>
            </p:cNvSpPr>
            <p:nvPr/>
          </p:nvSpPr>
          <p:spPr>
            <a:xfrm>
              <a:off x="438868" y="3481655"/>
              <a:ext cx="912429" cy="723275"/>
            </a:xfrm>
            <a:prstGeom prst="rect">
              <a:avLst/>
            </a:prstGeom>
          </p:spPr>
          <p:txBody>
            <a:bodyPr wrap="non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9767"/>
                  </a:solidFill>
                  <a:effectLst/>
                  <a:uLnTx/>
                  <a:uFillTx/>
                  <a:latin typeface="Arial" panose="020B0604020202020204" pitchFamily="34" charset="0"/>
                  <a:ea typeface="+mn-ea"/>
                  <a:cs typeface="Arial" panose="020B0604020202020204" pitchFamily="34" charset="0"/>
                </a:rPr>
                <a:t>80+</a:t>
              </a:r>
            </a:p>
            <a:p>
              <a:pPr>
                <a:lnSpc>
                  <a:spcPct val="100000"/>
                </a:lnSpc>
              </a:pPr>
              <a:r>
                <a:rPr lang="en-US" sz="1050" dirty="0">
                  <a:solidFill>
                    <a:srgbClr val="115F66"/>
                  </a:solidFill>
                  <a:latin typeface="Arial" panose="020B0604020202020204" pitchFamily="34" charset="0"/>
                  <a:cs typeface="Arial" panose="020B0604020202020204" pitchFamily="34" charset="0"/>
                </a:rPr>
                <a:t>Countries of</a:t>
              </a:r>
            </a:p>
            <a:p>
              <a:pPr>
                <a:lnSpc>
                  <a:spcPct val="100000"/>
                </a:lnSpc>
              </a:pPr>
              <a:r>
                <a:rPr lang="en-US" sz="1050" dirty="0">
                  <a:solidFill>
                    <a:srgbClr val="115F66"/>
                  </a:solidFill>
                  <a:latin typeface="Arial" panose="020B0604020202020204" pitchFamily="34" charset="0"/>
                  <a:cs typeface="Arial" panose="020B0604020202020204" pitchFamily="34" charset="0"/>
                </a:rPr>
                <a:t>students</a:t>
              </a:r>
            </a:p>
          </p:txBody>
        </p:sp>
        <p:sp>
          <p:nvSpPr>
            <p:cNvPr id="9" name="Title 1">
              <a:extLst>
                <a:ext uri="{FF2B5EF4-FFF2-40B4-BE49-F238E27FC236}">
                  <a16:creationId xmlns:a16="http://schemas.microsoft.com/office/drawing/2014/main" id="{9ED53E88-B63C-DAC4-44CD-F37438CE4444}"/>
                </a:ext>
              </a:extLst>
            </p:cNvPr>
            <p:cNvSpPr txBox="1">
              <a:spLocks/>
            </p:cNvSpPr>
            <p:nvPr/>
          </p:nvSpPr>
          <p:spPr>
            <a:xfrm>
              <a:off x="2135137" y="3481655"/>
              <a:ext cx="1293944" cy="723275"/>
            </a:xfrm>
            <a:prstGeom prst="rect">
              <a:avLst/>
            </a:prstGeom>
          </p:spPr>
          <p:txBody>
            <a:bodyPr wrap="non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9767"/>
                  </a:solidFill>
                  <a:effectLst/>
                  <a:uLnTx/>
                  <a:uFillTx/>
                  <a:latin typeface="Arial" panose="020B0604020202020204" pitchFamily="34" charset="0"/>
                  <a:ea typeface="+mn-ea"/>
                  <a:cs typeface="Arial" panose="020B0604020202020204" pitchFamily="34" charset="0"/>
                </a:rPr>
                <a:t>40%</a:t>
              </a:r>
            </a:p>
            <a:p>
              <a:pPr>
                <a:lnSpc>
                  <a:spcPct val="100000"/>
                </a:lnSpc>
              </a:pPr>
              <a:r>
                <a:rPr lang="en-US" sz="1050" dirty="0">
                  <a:latin typeface="Arial" panose="020B0604020202020204" pitchFamily="34" charset="0"/>
                  <a:cs typeface="Arial" panose="020B0604020202020204" pitchFamily="34" charset="0"/>
                </a:rPr>
                <a:t>Graduate students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115F66"/>
                  </a:solidFill>
                  <a:effectLst/>
                  <a:uLnTx/>
                  <a:uFillTx/>
                  <a:latin typeface="Arial" panose="020B0604020202020204" pitchFamily="34" charset="0"/>
                  <a:ea typeface="+mn-ea"/>
                  <a:cs typeface="Arial" panose="020B0604020202020204" pitchFamily="34" charset="0"/>
                </a:rPr>
                <a:t>of total</a:t>
              </a:r>
              <a:endParaRPr lang="en-US" sz="1050" b="1" dirty="0">
                <a:solidFill>
                  <a:srgbClr val="009767"/>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1F6EA14F-109B-D808-0034-E81242CB8CE1}"/>
                </a:ext>
              </a:extLst>
            </p:cNvPr>
            <p:cNvSpPr txBox="1">
              <a:spLocks/>
            </p:cNvSpPr>
            <p:nvPr/>
          </p:nvSpPr>
          <p:spPr>
            <a:xfrm>
              <a:off x="3801168" y="3481655"/>
              <a:ext cx="1303562" cy="784830"/>
            </a:xfrm>
            <a:prstGeom prst="rect">
              <a:avLst/>
            </a:prstGeom>
          </p:spPr>
          <p:txBody>
            <a:bodyPr wrap="non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9767"/>
                  </a:solidFill>
                  <a:effectLst/>
                  <a:uLnTx/>
                  <a:uFillTx/>
                  <a:latin typeface="Arial" panose="020B0604020202020204" pitchFamily="34" charset="0"/>
                  <a:ea typeface="+mn-ea"/>
                  <a:cs typeface="Arial" panose="020B0604020202020204" pitchFamily="34" charset="0"/>
                </a:rPr>
                <a:t>50%</a:t>
              </a:r>
            </a:p>
            <a:p>
              <a:pPr>
                <a:lnSpc>
                  <a:spcPct val="100000"/>
                </a:lnSpc>
              </a:pPr>
              <a:r>
                <a:rPr lang="en-US" sz="1050" dirty="0">
                  <a:latin typeface="Arial" panose="020B0604020202020204" pitchFamily="34" charset="0"/>
                  <a:cs typeface="Arial" panose="020B0604020202020204" pitchFamily="34" charset="0"/>
                </a:rPr>
                <a:t>Female enrollment</a:t>
              </a:r>
            </a:p>
            <a:p>
              <a:pPr>
                <a:lnSpc>
                  <a:spcPct val="100000"/>
                </a:lnSpc>
              </a:pPr>
              <a:r>
                <a:rPr lang="en-US" sz="1050" dirty="0">
                  <a:latin typeface="Arial" panose="020B0604020202020204" pitchFamily="34" charset="0"/>
                  <a:cs typeface="Arial" panose="020B0604020202020204" pitchFamily="34" charset="0"/>
                </a:rPr>
                <a:t>in Engineering</a:t>
              </a:r>
            </a:p>
          </p:txBody>
        </p:sp>
        <p:pic>
          <p:nvPicPr>
            <p:cNvPr id="28" name="Graphic 27" descr="World outline">
              <a:extLst>
                <a:ext uri="{FF2B5EF4-FFF2-40B4-BE49-F238E27FC236}">
                  <a16:creationId xmlns:a16="http://schemas.microsoft.com/office/drawing/2014/main" id="{4821EDF8-431B-6A9B-3515-B9BDBE23E68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1373" y="3001648"/>
              <a:ext cx="576000" cy="576000"/>
            </a:xfrm>
            <a:prstGeom prst="rect">
              <a:avLst/>
            </a:prstGeom>
          </p:spPr>
        </p:pic>
        <p:pic>
          <p:nvPicPr>
            <p:cNvPr id="30" name="Graphic 29" descr="Graduation cap outline">
              <a:extLst>
                <a:ext uri="{FF2B5EF4-FFF2-40B4-BE49-F238E27FC236}">
                  <a16:creationId xmlns:a16="http://schemas.microsoft.com/office/drawing/2014/main" id="{06744EB6-E745-B212-35B7-64D5E507A1D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66146" y="3001648"/>
              <a:ext cx="576000" cy="576000"/>
            </a:xfrm>
            <a:prstGeom prst="rect">
              <a:avLst/>
            </a:prstGeom>
          </p:spPr>
        </p:pic>
        <p:pic>
          <p:nvPicPr>
            <p:cNvPr id="39" name="Picture 38">
              <a:extLst>
                <a:ext uri="{FF2B5EF4-FFF2-40B4-BE49-F238E27FC236}">
                  <a16:creationId xmlns:a16="http://schemas.microsoft.com/office/drawing/2014/main" id="{DB10170F-CD56-C73D-0196-021CB3DCB1DB}"/>
                </a:ext>
              </a:extLst>
            </p:cNvPr>
            <p:cNvPicPr>
              <a:picLocks noChangeAspect="1"/>
            </p:cNvPicPr>
            <p:nvPr/>
          </p:nvPicPr>
          <p:blipFill>
            <a:blip r:embed="rId7"/>
            <a:stretch>
              <a:fillRect/>
            </a:stretch>
          </p:blipFill>
          <p:spPr>
            <a:xfrm>
              <a:off x="3900920" y="3001648"/>
              <a:ext cx="565696" cy="576000"/>
            </a:xfrm>
            <a:prstGeom prst="rect">
              <a:avLst/>
            </a:prstGeom>
          </p:spPr>
        </p:pic>
      </p:grpSp>
      <p:sp>
        <p:nvSpPr>
          <p:cNvPr id="77" name="Title 1">
            <a:extLst>
              <a:ext uri="{FF2B5EF4-FFF2-40B4-BE49-F238E27FC236}">
                <a16:creationId xmlns:a16="http://schemas.microsoft.com/office/drawing/2014/main" id="{5CA347C4-5DF0-9027-195D-5E07A0E35A1F}"/>
              </a:ext>
            </a:extLst>
          </p:cNvPr>
          <p:cNvSpPr txBox="1">
            <a:spLocks/>
          </p:cNvSpPr>
          <p:nvPr/>
        </p:nvSpPr>
        <p:spPr>
          <a:xfrm>
            <a:off x="383700" y="2055089"/>
            <a:ext cx="3415447" cy="78381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2800" b="1" dirty="0">
                <a:latin typeface="Arial Black" panose="020B0604020202020204" pitchFamily="34" charset="0"/>
                <a:cs typeface="Arial Black" panose="020B0604020202020204" pitchFamily="34" charset="0"/>
              </a:rPr>
              <a:t>Our Community</a:t>
            </a:r>
          </a:p>
          <a:p>
            <a:pPr>
              <a:lnSpc>
                <a:spcPct val="100000"/>
              </a:lnSpc>
            </a:pPr>
            <a:r>
              <a:rPr lang="en-US" sz="1600" dirty="0">
                <a:latin typeface="Arial" panose="020B0604020202020204" pitchFamily="34" charset="0"/>
                <a:cs typeface="Arial" panose="020B0604020202020204" pitchFamily="34" charset="0"/>
              </a:rPr>
              <a:t>A diverse and thriving student body</a:t>
            </a:r>
          </a:p>
        </p:txBody>
      </p:sp>
      <p:pic>
        <p:nvPicPr>
          <p:cNvPr id="26" name="Picture 25">
            <a:extLst>
              <a:ext uri="{FF2B5EF4-FFF2-40B4-BE49-F238E27FC236}">
                <a16:creationId xmlns:a16="http://schemas.microsoft.com/office/drawing/2014/main" id="{861F2185-70C0-A734-A6F8-F44B2A4F72DF}"/>
              </a:ext>
            </a:extLst>
          </p:cNvPr>
          <p:cNvPicPr>
            <a:picLocks noChangeAspect="1"/>
          </p:cNvPicPr>
          <p:nvPr/>
        </p:nvPicPr>
        <p:blipFill>
          <a:blip r:embed="rId8"/>
          <a:srcRect l="25996"/>
          <a:stretch>
            <a:fillRect/>
          </a:stretch>
        </p:blipFill>
        <p:spPr>
          <a:xfrm>
            <a:off x="2893105" y="442493"/>
            <a:ext cx="3175213" cy="2517150"/>
          </a:xfrm>
          <a:prstGeom prst="rect">
            <a:avLst/>
          </a:prstGeom>
        </p:spPr>
      </p:pic>
      <p:pic>
        <p:nvPicPr>
          <p:cNvPr id="81" name="Picture 80">
            <a:extLst>
              <a:ext uri="{FF2B5EF4-FFF2-40B4-BE49-F238E27FC236}">
                <a16:creationId xmlns:a16="http://schemas.microsoft.com/office/drawing/2014/main" id="{A5B27F21-EBEA-0EEF-1E14-9AEAA7BE25A6}"/>
              </a:ext>
            </a:extLst>
          </p:cNvPr>
          <p:cNvPicPr>
            <a:picLocks noChangeAspect="1"/>
          </p:cNvPicPr>
          <p:nvPr/>
        </p:nvPicPr>
        <p:blipFill>
          <a:blip r:embed="rId9"/>
          <a:stretch>
            <a:fillRect/>
          </a:stretch>
        </p:blipFill>
        <p:spPr>
          <a:xfrm>
            <a:off x="303015" y="3950961"/>
            <a:ext cx="5065338" cy="2971665"/>
          </a:xfrm>
          <a:prstGeom prst="rect">
            <a:avLst/>
          </a:prstGeom>
        </p:spPr>
      </p:pic>
      <p:sp>
        <p:nvSpPr>
          <p:cNvPr id="19" name="Title 1">
            <a:extLst>
              <a:ext uri="{FF2B5EF4-FFF2-40B4-BE49-F238E27FC236}">
                <a16:creationId xmlns:a16="http://schemas.microsoft.com/office/drawing/2014/main" id="{331273C0-CF8B-6276-8797-B64BA80B6630}"/>
              </a:ext>
            </a:extLst>
          </p:cNvPr>
          <p:cNvSpPr txBox="1">
            <a:spLocks/>
          </p:cNvSpPr>
          <p:nvPr/>
        </p:nvSpPr>
        <p:spPr>
          <a:xfrm>
            <a:off x="6407434" y="2492915"/>
            <a:ext cx="4928623" cy="78381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2400" b="1" i="1" dirty="0">
                <a:latin typeface="Arial" panose="020B0604020202020204" pitchFamily="34" charset="0"/>
                <a:cs typeface="Arial" panose="020B0604020202020204" pitchFamily="34" charset="0"/>
              </a:rPr>
              <a:t>Pivot into 10 Critical Sectors</a:t>
            </a:r>
          </a:p>
          <a:p>
            <a:pPr>
              <a:lnSpc>
                <a:spcPct val="100000"/>
              </a:lnSpc>
            </a:pPr>
            <a:r>
              <a:rPr lang="en-US" sz="1600" dirty="0">
                <a:latin typeface="Arial" panose="020B0604020202020204" pitchFamily="34" charset="0"/>
                <a:cs typeface="Arial" panose="020B0604020202020204" pitchFamily="34" charset="0"/>
              </a:rPr>
              <a:t>No longer just </a:t>
            </a:r>
            <a:r>
              <a:rPr lang="en-US" sz="1600" i="1" dirty="0">
                <a:latin typeface="Arial" panose="020B0604020202020204" pitchFamily="34" charset="0"/>
                <a:cs typeface="Arial" panose="020B0604020202020204" pitchFamily="34" charset="0"/>
              </a:rPr>
              <a:t>Petroleum</a:t>
            </a:r>
            <a:endParaRPr lang="en-SA" sz="1600" i="1" dirty="0">
              <a:latin typeface="Arial" panose="020B0604020202020204" pitchFamily="34" charset="0"/>
              <a:cs typeface="Arial" panose="020B0604020202020204" pitchFamily="34" charset="0"/>
            </a:endParaRPr>
          </a:p>
        </p:txBody>
      </p:sp>
      <p:cxnSp>
        <p:nvCxnSpPr>
          <p:cNvPr id="21" name="Elbow Connector 32">
            <a:extLst>
              <a:ext uri="{FF2B5EF4-FFF2-40B4-BE49-F238E27FC236}">
                <a16:creationId xmlns:a16="http://schemas.microsoft.com/office/drawing/2014/main" id="{E01A4CA0-8A34-DB74-580C-90AA236F8E27}"/>
              </a:ext>
            </a:extLst>
          </p:cNvPr>
          <p:cNvCxnSpPr>
            <a:cxnSpLocks/>
            <a:stCxn id="88" idx="1"/>
            <a:endCxn id="105" idx="7"/>
          </p:cNvCxnSpPr>
          <p:nvPr/>
        </p:nvCxnSpPr>
        <p:spPr>
          <a:xfrm rot="10800000" flipV="1">
            <a:off x="9774247" y="3502507"/>
            <a:ext cx="320843" cy="864791"/>
          </a:xfrm>
          <a:prstGeom prst="bentConnector2">
            <a:avLst/>
          </a:prstGeom>
          <a:ln w="12700">
            <a:solidFill>
              <a:srgbClr val="009767"/>
            </a:solidFill>
          </a:ln>
        </p:spPr>
        <p:style>
          <a:lnRef idx="2">
            <a:schemeClr val="accent1"/>
          </a:lnRef>
          <a:fillRef idx="0">
            <a:schemeClr val="accent1"/>
          </a:fillRef>
          <a:effectRef idx="1">
            <a:schemeClr val="accent1"/>
          </a:effectRef>
          <a:fontRef idx="minor">
            <a:schemeClr val="tx1"/>
          </a:fontRef>
        </p:style>
      </p:cxnSp>
      <p:cxnSp>
        <p:nvCxnSpPr>
          <p:cNvPr id="22" name="Elbow Connector 36">
            <a:extLst>
              <a:ext uri="{FF2B5EF4-FFF2-40B4-BE49-F238E27FC236}">
                <a16:creationId xmlns:a16="http://schemas.microsoft.com/office/drawing/2014/main" id="{1EA76D16-8A00-5BCB-D297-C2780ADFE277}"/>
              </a:ext>
            </a:extLst>
          </p:cNvPr>
          <p:cNvCxnSpPr>
            <a:cxnSpLocks/>
            <a:stCxn id="102" idx="3"/>
            <a:endCxn id="105" idx="1"/>
          </p:cNvCxnSpPr>
          <p:nvPr/>
        </p:nvCxnSpPr>
        <p:spPr>
          <a:xfrm>
            <a:off x="8410933" y="3502508"/>
            <a:ext cx="374142" cy="864791"/>
          </a:xfrm>
          <a:prstGeom prst="bentConnector2">
            <a:avLst/>
          </a:prstGeom>
          <a:ln w="12700">
            <a:solidFill>
              <a:srgbClr val="009767"/>
            </a:solidFill>
          </a:ln>
        </p:spPr>
        <p:style>
          <a:lnRef idx="2">
            <a:schemeClr val="accent1"/>
          </a:lnRef>
          <a:fillRef idx="0">
            <a:schemeClr val="accent1"/>
          </a:fillRef>
          <a:effectRef idx="1">
            <a:schemeClr val="accent1"/>
          </a:effectRef>
          <a:fontRef idx="minor">
            <a:schemeClr val="tx1"/>
          </a:fontRef>
        </p:style>
      </p:cxnSp>
      <p:cxnSp>
        <p:nvCxnSpPr>
          <p:cNvPr id="23" name="Elbow Connector 51">
            <a:extLst>
              <a:ext uri="{FF2B5EF4-FFF2-40B4-BE49-F238E27FC236}">
                <a16:creationId xmlns:a16="http://schemas.microsoft.com/office/drawing/2014/main" id="{41458BE7-BB67-E46A-08AB-BDC274160B67}"/>
              </a:ext>
            </a:extLst>
          </p:cNvPr>
          <p:cNvCxnSpPr>
            <a:cxnSpLocks/>
            <a:stCxn id="91" idx="1"/>
            <a:endCxn id="106" idx="3"/>
          </p:cNvCxnSpPr>
          <p:nvPr/>
        </p:nvCxnSpPr>
        <p:spPr>
          <a:xfrm rot="10800000" flipV="1">
            <a:off x="9888563" y="4180339"/>
            <a:ext cx="206527" cy="285816"/>
          </a:xfrm>
          <a:prstGeom prst="bentConnector3">
            <a:avLst/>
          </a:prstGeom>
          <a:ln w="12700">
            <a:solidFill>
              <a:srgbClr val="009767"/>
            </a:solidFill>
          </a:ln>
        </p:spPr>
        <p:style>
          <a:lnRef idx="2">
            <a:schemeClr val="accent1"/>
          </a:lnRef>
          <a:fillRef idx="0">
            <a:schemeClr val="accent1"/>
          </a:fillRef>
          <a:effectRef idx="1">
            <a:schemeClr val="accent1"/>
          </a:effectRef>
          <a:fontRef idx="minor">
            <a:schemeClr val="tx1"/>
          </a:fontRef>
        </p:style>
      </p:cxnSp>
      <p:cxnSp>
        <p:nvCxnSpPr>
          <p:cNvPr id="25" name="Elbow Connector 55">
            <a:extLst>
              <a:ext uri="{FF2B5EF4-FFF2-40B4-BE49-F238E27FC236}">
                <a16:creationId xmlns:a16="http://schemas.microsoft.com/office/drawing/2014/main" id="{0FBB5019-1D37-F488-EFF7-D3B6C5EAC143}"/>
              </a:ext>
            </a:extLst>
          </p:cNvPr>
          <p:cNvCxnSpPr>
            <a:cxnSpLocks/>
            <a:stCxn id="85" idx="3"/>
          </p:cNvCxnSpPr>
          <p:nvPr/>
        </p:nvCxnSpPr>
        <p:spPr>
          <a:xfrm>
            <a:off x="8410937" y="4180339"/>
            <a:ext cx="429403" cy="348309"/>
          </a:xfrm>
          <a:prstGeom prst="bentConnector3">
            <a:avLst/>
          </a:prstGeom>
          <a:ln w="12700">
            <a:solidFill>
              <a:srgbClr val="009767"/>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78F2D48A-A1E6-AD68-1D77-669CBF37A769}"/>
              </a:ext>
            </a:extLst>
          </p:cNvPr>
          <p:cNvCxnSpPr>
            <a:cxnSpLocks/>
            <a:stCxn id="97" idx="1"/>
          </p:cNvCxnSpPr>
          <p:nvPr/>
        </p:nvCxnSpPr>
        <p:spPr>
          <a:xfrm flipH="1" flipV="1">
            <a:off x="9769820" y="4855166"/>
            <a:ext cx="325269" cy="1"/>
          </a:xfrm>
          <a:prstGeom prst="line">
            <a:avLst/>
          </a:prstGeom>
          <a:ln w="12700">
            <a:solidFill>
              <a:srgbClr val="009767"/>
            </a:solidFill>
          </a:ln>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A9A3A52C-EEDF-0DA8-340F-61A41685D8DD}"/>
              </a:ext>
            </a:extLst>
          </p:cNvPr>
          <p:cNvCxnSpPr>
            <a:cxnSpLocks/>
            <a:stCxn id="105" idx="2"/>
            <a:endCxn id="94" idx="3"/>
          </p:cNvCxnSpPr>
          <p:nvPr/>
        </p:nvCxnSpPr>
        <p:spPr>
          <a:xfrm flipH="1" flipV="1">
            <a:off x="8410937" y="4855167"/>
            <a:ext cx="169274" cy="6718"/>
          </a:xfrm>
          <a:prstGeom prst="line">
            <a:avLst/>
          </a:prstGeom>
          <a:ln w="12700">
            <a:solidFill>
              <a:srgbClr val="009767"/>
            </a:solidFill>
          </a:ln>
        </p:spPr>
        <p:style>
          <a:lnRef idx="2">
            <a:schemeClr val="accent1"/>
          </a:lnRef>
          <a:fillRef idx="0">
            <a:schemeClr val="accent1"/>
          </a:fillRef>
          <a:effectRef idx="1">
            <a:schemeClr val="accent1"/>
          </a:effectRef>
          <a:fontRef idx="minor">
            <a:schemeClr val="tx1"/>
          </a:fontRef>
        </p:style>
      </p:cxnSp>
      <p:cxnSp>
        <p:nvCxnSpPr>
          <p:cNvPr id="34" name="Elbow Connector 65">
            <a:extLst>
              <a:ext uri="{FF2B5EF4-FFF2-40B4-BE49-F238E27FC236}">
                <a16:creationId xmlns:a16="http://schemas.microsoft.com/office/drawing/2014/main" id="{90188865-ECBE-805B-3D85-8B426ED4ED85}"/>
              </a:ext>
            </a:extLst>
          </p:cNvPr>
          <p:cNvCxnSpPr>
            <a:cxnSpLocks/>
            <a:stCxn id="82" idx="1"/>
          </p:cNvCxnSpPr>
          <p:nvPr/>
        </p:nvCxnSpPr>
        <p:spPr>
          <a:xfrm rot="10800000">
            <a:off x="9720205" y="5164513"/>
            <a:ext cx="374885" cy="358170"/>
          </a:xfrm>
          <a:prstGeom prst="bentConnector3">
            <a:avLst/>
          </a:prstGeom>
          <a:ln w="12700">
            <a:solidFill>
              <a:srgbClr val="009767"/>
            </a:solidFill>
          </a:ln>
        </p:spPr>
        <p:style>
          <a:lnRef idx="2">
            <a:schemeClr val="accent1"/>
          </a:lnRef>
          <a:fillRef idx="0">
            <a:schemeClr val="accent1"/>
          </a:fillRef>
          <a:effectRef idx="1">
            <a:schemeClr val="accent1"/>
          </a:effectRef>
          <a:fontRef idx="minor">
            <a:schemeClr val="tx1"/>
          </a:fontRef>
        </p:style>
      </p:cxnSp>
      <p:cxnSp>
        <p:nvCxnSpPr>
          <p:cNvPr id="35" name="Elbow Connector 69">
            <a:extLst>
              <a:ext uri="{FF2B5EF4-FFF2-40B4-BE49-F238E27FC236}">
                <a16:creationId xmlns:a16="http://schemas.microsoft.com/office/drawing/2014/main" id="{EAF3E82D-4000-8515-068E-B9C8C4A5C16A}"/>
              </a:ext>
            </a:extLst>
          </p:cNvPr>
          <p:cNvCxnSpPr>
            <a:cxnSpLocks/>
            <a:stCxn id="73" idx="3"/>
          </p:cNvCxnSpPr>
          <p:nvPr/>
        </p:nvCxnSpPr>
        <p:spPr>
          <a:xfrm flipV="1">
            <a:off x="8410937" y="5164513"/>
            <a:ext cx="454215" cy="358170"/>
          </a:xfrm>
          <a:prstGeom prst="bentConnector3">
            <a:avLst/>
          </a:prstGeom>
          <a:ln w="12700">
            <a:solidFill>
              <a:srgbClr val="009767"/>
            </a:solidFill>
          </a:ln>
        </p:spPr>
        <p:style>
          <a:lnRef idx="2">
            <a:schemeClr val="accent1"/>
          </a:lnRef>
          <a:fillRef idx="0">
            <a:schemeClr val="accent1"/>
          </a:fillRef>
          <a:effectRef idx="1">
            <a:schemeClr val="accent1"/>
          </a:effectRef>
          <a:fontRef idx="minor">
            <a:schemeClr val="tx1"/>
          </a:fontRef>
        </p:style>
      </p:cxnSp>
      <p:cxnSp>
        <p:nvCxnSpPr>
          <p:cNvPr id="36" name="Elbow Connector 73">
            <a:extLst>
              <a:ext uri="{FF2B5EF4-FFF2-40B4-BE49-F238E27FC236}">
                <a16:creationId xmlns:a16="http://schemas.microsoft.com/office/drawing/2014/main" id="{89D39D1F-629D-8C76-F732-EA30A68682F1}"/>
              </a:ext>
            </a:extLst>
          </p:cNvPr>
          <p:cNvCxnSpPr>
            <a:cxnSpLocks/>
            <a:stCxn id="54" idx="1"/>
            <a:endCxn id="105" idx="5"/>
          </p:cNvCxnSpPr>
          <p:nvPr/>
        </p:nvCxnSpPr>
        <p:spPr>
          <a:xfrm rot="10800000">
            <a:off x="9774247" y="5356471"/>
            <a:ext cx="320843" cy="825839"/>
          </a:xfrm>
          <a:prstGeom prst="bentConnector2">
            <a:avLst/>
          </a:prstGeom>
          <a:ln w="12700">
            <a:solidFill>
              <a:srgbClr val="009767"/>
            </a:solidFill>
          </a:ln>
        </p:spPr>
        <p:style>
          <a:lnRef idx="2">
            <a:schemeClr val="accent1"/>
          </a:lnRef>
          <a:fillRef idx="0">
            <a:schemeClr val="accent1"/>
          </a:fillRef>
          <a:effectRef idx="1">
            <a:schemeClr val="accent1"/>
          </a:effectRef>
          <a:fontRef idx="minor">
            <a:schemeClr val="tx1"/>
          </a:fontRef>
        </p:style>
      </p:cxnSp>
      <p:cxnSp>
        <p:nvCxnSpPr>
          <p:cNvPr id="38" name="Elbow Connector 74">
            <a:extLst>
              <a:ext uri="{FF2B5EF4-FFF2-40B4-BE49-F238E27FC236}">
                <a16:creationId xmlns:a16="http://schemas.microsoft.com/office/drawing/2014/main" id="{8A261331-8204-F858-132D-4E82277BA805}"/>
              </a:ext>
            </a:extLst>
          </p:cNvPr>
          <p:cNvCxnSpPr>
            <a:cxnSpLocks/>
            <a:stCxn id="68" idx="3"/>
            <a:endCxn id="105" idx="3"/>
          </p:cNvCxnSpPr>
          <p:nvPr/>
        </p:nvCxnSpPr>
        <p:spPr>
          <a:xfrm flipV="1">
            <a:off x="8410937" y="5356470"/>
            <a:ext cx="374138" cy="825839"/>
          </a:xfrm>
          <a:prstGeom prst="bentConnector2">
            <a:avLst/>
          </a:prstGeom>
          <a:ln w="12700">
            <a:solidFill>
              <a:srgbClr val="009767"/>
            </a:solidFill>
          </a:ln>
        </p:spPr>
        <p:style>
          <a:lnRef idx="2">
            <a:schemeClr val="accent1"/>
          </a:lnRef>
          <a:fillRef idx="0">
            <a:schemeClr val="accent1"/>
          </a:fillRef>
          <a:effectRef idx="1">
            <a:schemeClr val="accent1"/>
          </a:effectRef>
          <a:fontRef idx="minor">
            <a:schemeClr val="tx1"/>
          </a:fontRef>
        </p:style>
      </p:cxnSp>
      <p:grpSp>
        <p:nvGrpSpPr>
          <p:cNvPr id="110" name="Group 109">
            <a:extLst>
              <a:ext uri="{FF2B5EF4-FFF2-40B4-BE49-F238E27FC236}">
                <a16:creationId xmlns:a16="http://schemas.microsoft.com/office/drawing/2014/main" id="{BB4CF71E-4C95-6F84-DB99-EBE8F88CB951}"/>
              </a:ext>
            </a:extLst>
          </p:cNvPr>
          <p:cNvGrpSpPr/>
          <p:nvPr/>
        </p:nvGrpSpPr>
        <p:grpSpPr>
          <a:xfrm>
            <a:off x="6475631" y="3215538"/>
            <a:ext cx="5554764" cy="3253740"/>
            <a:chOff x="6475631" y="3161767"/>
            <a:chExt cx="5554764" cy="3253740"/>
          </a:xfrm>
        </p:grpSpPr>
        <p:sp>
          <p:nvSpPr>
            <p:cNvPr id="54" name="Rounded Rectangle 39">
              <a:extLst>
                <a:ext uri="{FF2B5EF4-FFF2-40B4-BE49-F238E27FC236}">
                  <a16:creationId xmlns:a16="http://schemas.microsoft.com/office/drawing/2014/main" id="{3C2DE47D-124D-7042-1680-D57EF8EA92EE}"/>
                </a:ext>
              </a:extLst>
            </p:cNvPr>
            <p:cNvSpPr/>
            <p:nvPr/>
          </p:nvSpPr>
          <p:spPr>
            <a:xfrm>
              <a:off x="10095089" y="5841568"/>
              <a:ext cx="1935306" cy="573939"/>
            </a:xfrm>
            <a:prstGeom prst="roundRect">
              <a:avLst/>
            </a:prstGeom>
            <a:solidFill>
              <a:srgbClr val="EDE0C8"/>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A" dirty="0"/>
            </a:p>
          </p:txBody>
        </p:sp>
        <p:sp>
          <p:nvSpPr>
            <p:cNvPr id="58" name="TextBox 57">
              <a:extLst>
                <a:ext uri="{FF2B5EF4-FFF2-40B4-BE49-F238E27FC236}">
                  <a16:creationId xmlns:a16="http://schemas.microsoft.com/office/drawing/2014/main" id="{203F5066-EC0B-2424-A859-6C17495AD26E}"/>
                </a:ext>
              </a:extLst>
            </p:cNvPr>
            <p:cNvSpPr txBox="1"/>
            <p:nvPr/>
          </p:nvSpPr>
          <p:spPr>
            <a:xfrm>
              <a:off x="10553480" y="5897705"/>
              <a:ext cx="1303552" cy="46166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200" u="none" strike="noStrike" kern="1200" cap="none" spc="0" normalizeH="0" baseline="0" noProof="0" dirty="0">
                  <a:ln>
                    <a:noFill/>
                  </a:ln>
                  <a:solidFill>
                    <a:srgbClr val="115F66"/>
                  </a:solidFill>
                  <a:effectLst/>
                  <a:uLnTx/>
                  <a:uFillTx/>
                  <a:latin typeface="Arial" panose="020B0604020202020204" pitchFamily="34" charset="0"/>
                  <a:cs typeface="Arial" panose="020B0604020202020204" pitchFamily="34" charset="0"/>
                </a:rPr>
                <a:t>Design &amp; Built Environment</a:t>
              </a:r>
            </a:p>
          </p:txBody>
        </p:sp>
        <p:pic>
          <p:nvPicPr>
            <p:cNvPr id="64" name="Graphic 63" descr="Architecture outline">
              <a:extLst>
                <a:ext uri="{FF2B5EF4-FFF2-40B4-BE49-F238E27FC236}">
                  <a16:creationId xmlns:a16="http://schemas.microsoft.com/office/drawing/2014/main" id="{F63C6D9F-6D17-7E6D-F420-0585F42A88C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210937" y="5952845"/>
              <a:ext cx="351385" cy="351385"/>
            </a:xfrm>
            <a:prstGeom prst="rect">
              <a:avLst/>
            </a:prstGeom>
          </p:spPr>
        </p:pic>
        <p:sp>
          <p:nvSpPr>
            <p:cNvPr id="68" name="Rounded Rectangle 40">
              <a:extLst>
                <a:ext uri="{FF2B5EF4-FFF2-40B4-BE49-F238E27FC236}">
                  <a16:creationId xmlns:a16="http://schemas.microsoft.com/office/drawing/2014/main" id="{1D446735-2C17-5F13-E973-C8CB8671782E}"/>
                </a:ext>
              </a:extLst>
            </p:cNvPr>
            <p:cNvSpPr/>
            <p:nvPr/>
          </p:nvSpPr>
          <p:spPr>
            <a:xfrm>
              <a:off x="6475631" y="5841568"/>
              <a:ext cx="1935306" cy="573939"/>
            </a:xfrm>
            <a:prstGeom prst="roundRect">
              <a:avLst/>
            </a:prstGeom>
            <a:solidFill>
              <a:srgbClr val="EDE0C8"/>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A" dirty="0"/>
            </a:p>
          </p:txBody>
        </p:sp>
        <p:sp>
          <p:nvSpPr>
            <p:cNvPr id="71" name="TextBox 70">
              <a:extLst>
                <a:ext uri="{FF2B5EF4-FFF2-40B4-BE49-F238E27FC236}">
                  <a16:creationId xmlns:a16="http://schemas.microsoft.com/office/drawing/2014/main" id="{1CDA6B8D-FED7-B6F4-9BC3-E519A0349984}"/>
                </a:ext>
              </a:extLst>
            </p:cNvPr>
            <p:cNvSpPr txBox="1"/>
            <p:nvPr/>
          </p:nvSpPr>
          <p:spPr>
            <a:xfrm>
              <a:off x="6927092" y="5990038"/>
              <a:ext cx="1361130" cy="276999"/>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200" u="none" strike="noStrike" kern="1200" cap="none" spc="0" normalizeH="0" baseline="0" noProof="0" dirty="0">
                  <a:ln>
                    <a:noFill/>
                  </a:ln>
                  <a:solidFill>
                    <a:srgbClr val="115F66"/>
                  </a:solidFill>
                  <a:effectLst/>
                  <a:uLnTx/>
                  <a:uFillTx/>
                  <a:latin typeface="Arial" panose="020B0604020202020204" pitchFamily="34" charset="0"/>
                  <a:cs typeface="Arial" panose="020B0604020202020204" pitchFamily="34" charset="0"/>
                </a:rPr>
                <a:t>Biotechnology</a:t>
              </a:r>
            </a:p>
          </p:txBody>
        </p:sp>
        <p:pic>
          <p:nvPicPr>
            <p:cNvPr id="72" name="Graphic 71" descr="DNA outline">
              <a:extLst>
                <a:ext uri="{FF2B5EF4-FFF2-40B4-BE49-F238E27FC236}">
                  <a16:creationId xmlns:a16="http://schemas.microsoft.com/office/drawing/2014/main" id="{A861FA5F-1ACE-1AEF-FD3B-FB841B1238A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1445831">
              <a:off x="6559287" y="5918715"/>
              <a:ext cx="419644" cy="419644"/>
            </a:xfrm>
            <a:prstGeom prst="rect">
              <a:avLst/>
            </a:prstGeom>
          </p:spPr>
        </p:pic>
        <p:sp>
          <p:nvSpPr>
            <p:cNvPr id="73" name="Rounded Rectangle 41">
              <a:extLst>
                <a:ext uri="{FF2B5EF4-FFF2-40B4-BE49-F238E27FC236}">
                  <a16:creationId xmlns:a16="http://schemas.microsoft.com/office/drawing/2014/main" id="{DBA41ABE-B501-0D97-2787-FADAE471133B}"/>
                </a:ext>
              </a:extLst>
            </p:cNvPr>
            <p:cNvSpPr/>
            <p:nvPr/>
          </p:nvSpPr>
          <p:spPr>
            <a:xfrm>
              <a:off x="6475631" y="5181942"/>
              <a:ext cx="1935306" cy="573939"/>
            </a:xfrm>
            <a:prstGeom prst="roundRect">
              <a:avLst/>
            </a:prstGeom>
            <a:solidFill>
              <a:srgbClr val="EDE0C8"/>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A" dirty="0"/>
            </a:p>
          </p:txBody>
        </p:sp>
        <p:sp>
          <p:nvSpPr>
            <p:cNvPr id="78" name="TextBox 77">
              <a:extLst>
                <a:ext uri="{FF2B5EF4-FFF2-40B4-BE49-F238E27FC236}">
                  <a16:creationId xmlns:a16="http://schemas.microsoft.com/office/drawing/2014/main" id="{92FC8377-45AA-A7F1-226C-9FBFFEE5BBBE}"/>
                </a:ext>
              </a:extLst>
            </p:cNvPr>
            <p:cNvSpPr txBox="1"/>
            <p:nvPr/>
          </p:nvSpPr>
          <p:spPr>
            <a:xfrm>
              <a:off x="6927092" y="5330412"/>
              <a:ext cx="990966" cy="276999"/>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200" u="none" strike="noStrike" kern="1200" cap="none" spc="0" normalizeH="0" baseline="0" noProof="0" dirty="0">
                  <a:ln>
                    <a:noFill/>
                  </a:ln>
                  <a:solidFill>
                    <a:srgbClr val="115F66"/>
                  </a:solidFill>
                  <a:effectLst/>
                  <a:uLnTx/>
                  <a:uFillTx/>
                  <a:latin typeface="Arial" panose="020B0604020202020204" pitchFamily="34" charset="0"/>
                  <a:cs typeface="Arial" panose="020B0604020202020204" pitchFamily="34" charset="0"/>
                </a:rPr>
                <a:t>Fintech</a:t>
              </a:r>
            </a:p>
          </p:txBody>
        </p:sp>
        <p:pic>
          <p:nvPicPr>
            <p:cNvPr id="79" name="Graphic 78" descr="Internet Banking outline">
              <a:extLst>
                <a:ext uri="{FF2B5EF4-FFF2-40B4-BE49-F238E27FC236}">
                  <a16:creationId xmlns:a16="http://schemas.microsoft.com/office/drawing/2014/main" id="{0DE9B0F7-7D2F-F7C2-B43B-CBA63B159D6B}"/>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578918" y="5278720"/>
              <a:ext cx="380382" cy="380382"/>
            </a:xfrm>
            <a:prstGeom prst="rect">
              <a:avLst/>
            </a:prstGeom>
          </p:spPr>
        </p:pic>
        <p:sp>
          <p:nvSpPr>
            <p:cNvPr id="82" name="Rounded Rectangle 42">
              <a:extLst>
                <a:ext uri="{FF2B5EF4-FFF2-40B4-BE49-F238E27FC236}">
                  <a16:creationId xmlns:a16="http://schemas.microsoft.com/office/drawing/2014/main" id="{DA99DA50-DCE1-10FF-A5CB-DBF619F16F21}"/>
                </a:ext>
              </a:extLst>
            </p:cNvPr>
            <p:cNvSpPr/>
            <p:nvPr/>
          </p:nvSpPr>
          <p:spPr>
            <a:xfrm>
              <a:off x="10095089" y="5181942"/>
              <a:ext cx="1935306" cy="573939"/>
            </a:xfrm>
            <a:prstGeom prst="roundRect">
              <a:avLst/>
            </a:prstGeom>
            <a:solidFill>
              <a:srgbClr val="EDE0C8"/>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A"/>
            </a:p>
          </p:txBody>
        </p:sp>
        <p:sp>
          <p:nvSpPr>
            <p:cNvPr id="83" name="TextBox 82">
              <a:extLst>
                <a:ext uri="{FF2B5EF4-FFF2-40B4-BE49-F238E27FC236}">
                  <a16:creationId xmlns:a16="http://schemas.microsoft.com/office/drawing/2014/main" id="{8C960904-6939-3114-1968-DB77BA73E94E}"/>
                </a:ext>
              </a:extLst>
            </p:cNvPr>
            <p:cNvSpPr txBox="1"/>
            <p:nvPr/>
          </p:nvSpPr>
          <p:spPr>
            <a:xfrm>
              <a:off x="10594089" y="5238079"/>
              <a:ext cx="1101318" cy="46166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200" u="none" strike="noStrike" kern="1200" cap="none" spc="0" normalizeH="0" baseline="0" noProof="0" dirty="0">
                  <a:ln>
                    <a:noFill/>
                  </a:ln>
                  <a:solidFill>
                    <a:srgbClr val="115F66"/>
                  </a:solidFill>
                  <a:effectLst/>
                  <a:uLnTx/>
                  <a:uFillTx/>
                  <a:latin typeface="Arial" panose="020B0604020202020204" pitchFamily="34" charset="0"/>
                  <a:cs typeface="Arial" panose="020B0604020202020204" pitchFamily="34" charset="0"/>
                </a:rPr>
                <a:t>Aerospace &amp; Defense</a:t>
              </a:r>
            </a:p>
          </p:txBody>
        </p:sp>
        <p:pic>
          <p:nvPicPr>
            <p:cNvPr id="84" name="Graphic 83" descr="Satellite outline">
              <a:extLst>
                <a:ext uri="{FF2B5EF4-FFF2-40B4-BE49-F238E27FC236}">
                  <a16:creationId xmlns:a16="http://schemas.microsoft.com/office/drawing/2014/main" id="{1DD71584-27A6-BAA7-34D6-1751114B4F00}"/>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0198554" y="5267629"/>
              <a:ext cx="402564" cy="402564"/>
            </a:xfrm>
            <a:prstGeom prst="rect">
              <a:avLst/>
            </a:prstGeom>
          </p:spPr>
        </p:pic>
        <p:sp>
          <p:nvSpPr>
            <p:cNvPr id="85" name="Rounded Rectangle 43">
              <a:extLst>
                <a:ext uri="{FF2B5EF4-FFF2-40B4-BE49-F238E27FC236}">
                  <a16:creationId xmlns:a16="http://schemas.microsoft.com/office/drawing/2014/main" id="{B2A75043-E6A0-2C81-A500-6E2689FD92D0}"/>
                </a:ext>
              </a:extLst>
            </p:cNvPr>
            <p:cNvSpPr/>
            <p:nvPr/>
          </p:nvSpPr>
          <p:spPr>
            <a:xfrm>
              <a:off x="6475631" y="3839598"/>
              <a:ext cx="1935306" cy="573939"/>
            </a:xfrm>
            <a:prstGeom prst="roundRect">
              <a:avLst/>
            </a:prstGeom>
            <a:solidFill>
              <a:srgbClr val="EDE0C8"/>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A"/>
            </a:p>
          </p:txBody>
        </p:sp>
        <p:sp>
          <p:nvSpPr>
            <p:cNvPr id="86" name="TextBox 85">
              <a:extLst>
                <a:ext uri="{FF2B5EF4-FFF2-40B4-BE49-F238E27FC236}">
                  <a16:creationId xmlns:a16="http://schemas.microsoft.com/office/drawing/2014/main" id="{8E49BB78-3829-626F-A521-95A2E6B341D9}"/>
                </a:ext>
              </a:extLst>
            </p:cNvPr>
            <p:cNvSpPr txBox="1"/>
            <p:nvPr/>
          </p:nvSpPr>
          <p:spPr>
            <a:xfrm>
              <a:off x="6927092" y="3988068"/>
              <a:ext cx="1361130" cy="276999"/>
            </a:xfrm>
            <a:prstGeom prst="rect">
              <a:avLst/>
            </a:prstGeom>
            <a:noFill/>
          </p:spPr>
          <p:txBody>
            <a:bodyPr wrap="square">
              <a:spAutoFit/>
            </a:bodyPr>
            <a:lstStyle/>
            <a:p>
              <a:r>
                <a:rPr kumimoji="0" lang="en-US" sz="1200" u="none" strike="noStrike" kern="1200" cap="none" spc="0" normalizeH="0" baseline="0" noProof="0" dirty="0">
                  <a:ln>
                    <a:noFill/>
                  </a:ln>
                  <a:solidFill>
                    <a:srgbClr val="115F66"/>
                  </a:solidFill>
                  <a:effectLst/>
                  <a:uLnTx/>
                  <a:uFillTx/>
                  <a:latin typeface="Arial" panose="020B0604020202020204" pitchFamily="34" charset="0"/>
                  <a:cs typeface="Arial" panose="020B0604020202020204" pitchFamily="34" charset="0"/>
                </a:rPr>
                <a:t>Manufacturing</a:t>
              </a:r>
              <a:endParaRPr lang="en-SA" sz="1200" dirty="0">
                <a:solidFill>
                  <a:srgbClr val="115F66"/>
                </a:solidFill>
                <a:latin typeface="Arial" panose="020B0604020202020204" pitchFamily="34" charset="0"/>
                <a:cs typeface="Arial" panose="020B0604020202020204" pitchFamily="34" charset="0"/>
              </a:endParaRPr>
            </a:p>
          </p:txBody>
        </p:sp>
        <p:pic>
          <p:nvPicPr>
            <p:cNvPr id="87" name="Graphic 86" descr="Production outline">
              <a:extLst>
                <a:ext uri="{FF2B5EF4-FFF2-40B4-BE49-F238E27FC236}">
                  <a16:creationId xmlns:a16="http://schemas.microsoft.com/office/drawing/2014/main" id="{DD9F3D24-1A34-A6A4-329C-23111E82279D}"/>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6581012" y="3938470"/>
              <a:ext cx="376195" cy="376195"/>
            </a:xfrm>
            <a:prstGeom prst="rect">
              <a:avLst/>
            </a:prstGeom>
          </p:spPr>
        </p:pic>
        <p:sp>
          <p:nvSpPr>
            <p:cNvPr id="88" name="Rounded Rectangle 44">
              <a:extLst>
                <a:ext uri="{FF2B5EF4-FFF2-40B4-BE49-F238E27FC236}">
                  <a16:creationId xmlns:a16="http://schemas.microsoft.com/office/drawing/2014/main" id="{67D6D6DF-2CDE-06CC-FC25-B85EDE3109FC}"/>
                </a:ext>
              </a:extLst>
            </p:cNvPr>
            <p:cNvSpPr/>
            <p:nvPr/>
          </p:nvSpPr>
          <p:spPr>
            <a:xfrm>
              <a:off x="10095089" y="3161767"/>
              <a:ext cx="1935306" cy="573939"/>
            </a:xfrm>
            <a:prstGeom prst="roundRect">
              <a:avLst/>
            </a:prstGeom>
            <a:solidFill>
              <a:srgbClr val="EDE0C8"/>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A"/>
            </a:p>
          </p:txBody>
        </p:sp>
        <p:sp>
          <p:nvSpPr>
            <p:cNvPr id="89" name="TextBox 88">
              <a:extLst>
                <a:ext uri="{FF2B5EF4-FFF2-40B4-BE49-F238E27FC236}">
                  <a16:creationId xmlns:a16="http://schemas.microsoft.com/office/drawing/2014/main" id="{E713E538-1482-4AD8-8F95-EAA02F458530}"/>
                </a:ext>
              </a:extLst>
            </p:cNvPr>
            <p:cNvSpPr txBox="1"/>
            <p:nvPr/>
          </p:nvSpPr>
          <p:spPr>
            <a:xfrm>
              <a:off x="10544528" y="3217904"/>
              <a:ext cx="1140003" cy="46166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200" u="none" strike="noStrike" kern="1200" cap="none" spc="0" normalizeH="0" baseline="0" noProof="0" dirty="0">
                  <a:ln>
                    <a:noFill/>
                  </a:ln>
                  <a:solidFill>
                    <a:srgbClr val="115F66"/>
                  </a:solidFill>
                  <a:effectLst/>
                  <a:uLnTx/>
                  <a:uFillTx/>
                  <a:latin typeface="Arial" panose="020B0604020202020204" pitchFamily="34" charset="0"/>
                  <a:cs typeface="Arial" panose="020B0604020202020204" pitchFamily="34" charset="0"/>
                </a:rPr>
                <a:t>Chemicals &amp; Materials</a:t>
              </a:r>
            </a:p>
          </p:txBody>
        </p:sp>
        <p:pic>
          <p:nvPicPr>
            <p:cNvPr id="90" name="Graphic 89" descr="Beaker outline">
              <a:extLst>
                <a:ext uri="{FF2B5EF4-FFF2-40B4-BE49-F238E27FC236}">
                  <a16:creationId xmlns:a16="http://schemas.microsoft.com/office/drawing/2014/main" id="{856B02D2-CFB9-70D8-F987-ECBF4C1B946E}"/>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0170688" y="3263590"/>
              <a:ext cx="370293" cy="370293"/>
            </a:xfrm>
            <a:prstGeom prst="rect">
              <a:avLst/>
            </a:prstGeom>
          </p:spPr>
        </p:pic>
        <p:sp>
          <p:nvSpPr>
            <p:cNvPr id="91" name="Rounded Rectangle 45">
              <a:extLst>
                <a:ext uri="{FF2B5EF4-FFF2-40B4-BE49-F238E27FC236}">
                  <a16:creationId xmlns:a16="http://schemas.microsoft.com/office/drawing/2014/main" id="{F8CCC9C4-D320-EAAC-45FC-37BD2A4965B2}"/>
                </a:ext>
              </a:extLst>
            </p:cNvPr>
            <p:cNvSpPr/>
            <p:nvPr/>
          </p:nvSpPr>
          <p:spPr>
            <a:xfrm>
              <a:off x="10095089" y="3839598"/>
              <a:ext cx="1935306" cy="573939"/>
            </a:xfrm>
            <a:prstGeom prst="roundRect">
              <a:avLst/>
            </a:prstGeom>
            <a:solidFill>
              <a:srgbClr val="EDE0C8"/>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A" dirty="0"/>
            </a:p>
          </p:txBody>
        </p:sp>
        <p:sp>
          <p:nvSpPr>
            <p:cNvPr id="92" name="TextBox 91">
              <a:extLst>
                <a:ext uri="{FF2B5EF4-FFF2-40B4-BE49-F238E27FC236}">
                  <a16:creationId xmlns:a16="http://schemas.microsoft.com/office/drawing/2014/main" id="{EEC71F1A-35BA-A4D9-32F7-C9613053A6AD}"/>
                </a:ext>
              </a:extLst>
            </p:cNvPr>
            <p:cNvSpPr txBox="1"/>
            <p:nvPr/>
          </p:nvSpPr>
          <p:spPr>
            <a:xfrm>
              <a:off x="10535770" y="3895735"/>
              <a:ext cx="1417733" cy="46166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200" u="none" strike="noStrike" kern="1200" cap="none" spc="0" normalizeH="0" baseline="0" noProof="0" dirty="0">
                  <a:ln>
                    <a:noFill/>
                  </a:ln>
                  <a:solidFill>
                    <a:srgbClr val="115F66"/>
                  </a:solidFill>
                  <a:effectLst/>
                  <a:uLnTx/>
                  <a:uFillTx/>
                  <a:latin typeface="Arial" panose="020B0604020202020204" pitchFamily="34" charset="0"/>
                  <a:cs typeface="Arial" panose="020B0604020202020204" pitchFamily="34" charset="0"/>
                </a:rPr>
                <a:t>Environment</a:t>
              </a:r>
              <a:br>
                <a:rPr kumimoji="0" lang="en-US" sz="1200" u="none" strike="noStrike" kern="1200" cap="none" spc="0" normalizeH="0" baseline="0" noProof="0" dirty="0">
                  <a:ln>
                    <a:noFill/>
                  </a:ln>
                  <a:solidFill>
                    <a:srgbClr val="115F66"/>
                  </a:solidFill>
                  <a:effectLst/>
                  <a:uLnTx/>
                  <a:uFillTx/>
                  <a:latin typeface="Arial" panose="020B0604020202020204" pitchFamily="34" charset="0"/>
                  <a:cs typeface="Arial" panose="020B0604020202020204" pitchFamily="34" charset="0"/>
                </a:rPr>
              </a:br>
              <a:r>
                <a:rPr kumimoji="0" lang="en-US" sz="1200" u="none" strike="noStrike" kern="1200" cap="none" spc="0" normalizeH="0" baseline="0" noProof="0" dirty="0">
                  <a:ln>
                    <a:noFill/>
                  </a:ln>
                  <a:solidFill>
                    <a:srgbClr val="115F66"/>
                  </a:solidFill>
                  <a:effectLst/>
                  <a:uLnTx/>
                  <a:uFillTx/>
                  <a:latin typeface="Arial" panose="020B0604020202020204" pitchFamily="34" charset="0"/>
                  <a:cs typeface="Arial" panose="020B0604020202020204" pitchFamily="34" charset="0"/>
                </a:rPr>
                <a:t>&amp; Sustainability</a:t>
              </a:r>
            </a:p>
          </p:txBody>
        </p:sp>
        <p:pic>
          <p:nvPicPr>
            <p:cNvPr id="93" name="Graphic 92" descr="Sustainability outline">
              <a:extLst>
                <a:ext uri="{FF2B5EF4-FFF2-40B4-BE49-F238E27FC236}">
                  <a16:creationId xmlns:a16="http://schemas.microsoft.com/office/drawing/2014/main" id="{1B2AB7E6-9E41-044D-4BDD-64DE01E19E30}"/>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10233257" y="3975207"/>
              <a:ext cx="302720" cy="302720"/>
            </a:xfrm>
            <a:prstGeom prst="rect">
              <a:avLst/>
            </a:prstGeom>
          </p:spPr>
        </p:pic>
        <p:sp>
          <p:nvSpPr>
            <p:cNvPr id="94" name="Rounded Rectangle 46">
              <a:extLst>
                <a:ext uri="{FF2B5EF4-FFF2-40B4-BE49-F238E27FC236}">
                  <a16:creationId xmlns:a16="http://schemas.microsoft.com/office/drawing/2014/main" id="{E866C6AB-B7CF-D0BC-14ED-019CA65A2C58}"/>
                </a:ext>
              </a:extLst>
            </p:cNvPr>
            <p:cNvSpPr/>
            <p:nvPr/>
          </p:nvSpPr>
          <p:spPr>
            <a:xfrm>
              <a:off x="6475631" y="4514426"/>
              <a:ext cx="1935306" cy="573939"/>
            </a:xfrm>
            <a:prstGeom prst="roundRect">
              <a:avLst/>
            </a:prstGeom>
            <a:solidFill>
              <a:srgbClr val="EDE0C8"/>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A"/>
            </a:p>
          </p:txBody>
        </p:sp>
        <p:sp>
          <p:nvSpPr>
            <p:cNvPr id="95" name="TextBox 94">
              <a:extLst>
                <a:ext uri="{FF2B5EF4-FFF2-40B4-BE49-F238E27FC236}">
                  <a16:creationId xmlns:a16="http://schemas.microsoft.com/office/drawing/2014/main" id="{30FB7388-ABF6-4F50-B89D-58096F8689F3}"/>
                </a:ext>
              </a:extLst>
            </p:cNvPr>
            <p:cNvSpPr txBox="1"/>
            <p:nvPr/>
          </p:nvSpPr>
          <p:spPr>
            <a:xfrm>
              <a:off x="6927092" y="4570563"/>
              <a:ext cx="990966" cy="46166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200" u="none" strike="noStrike" kern="1200" cap="none" spc="0" normalizeH="0" baseline="0" noProof="0" dirty="0">
                  <a:ln>
                    <a:noFill/>
                  </a:ln>
                  <a:solidFill>
                    <a:srgbClr val="115F66"/>
                  </a:solidFill>
                  <a:effectLst/>
                  <a:uLnTx/>
                  <a:uFillTx/>
                  <a:latin typeface="Arial" panose="020B0604020202020204" pitchFamily="34" charset="0"/>
                  <a:cs typeface="Arial" panose="020B0604020202020204" pitchFamily="34" charset="0"/>
                </a:rPr>
                <a:t>Mobility &amp; Logistics</a:t>
              </a:r>
            </a:p>
          </p:txBody>
        </p:sp>
        <p:pic>
          <p:nvPicPr>
            <p:cNvPr id="96" name="Graphic 95" descr="Freight outline">
              <a:extLst>
                <a:ext uri="{FF2B5EF4-FFF2-40B4-BE49-F238E27FC236}">
                  <a16:creationId xmlns:a16="http://schemas.microsoft.com/office/drawing/2014/main" id="{796F2021-D906-9A32-044B-9A653711E65F}"/>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6571281" y="4603567"/>
              <a:ext cx="395657" cy="395657"/>
            </a:xfrm>
            <a:prstGeom prst="rect">
              <a:avLst/>
            </a:prstGeom>
          </p:spPr>
        </p:pic>
        <p:sp>
          <p:nvSpPr>
            <p:cNvPr id="97" name="Rounded Rectangle 47">
              <a:extLst>
                <a:ext uri="{FF2B5EF4-FFF2-40B4-BE49-F238E27FC236}">
                  <a16:creationId xmlns:a16="http://schemas.microsoft.com/office/drawing/2014/main" id="{47CB37CC-0768-C44C-0632-940150790598}"/>
                </a:ext>
              </a:extLst>
            </p:cNvPr>
            <p:cNvSpPr/>
            <p:nvPr/>
          </p:nvSpPr>
          <p:spPr>
            <a:xfrm>
              <a:off x="10095089" y="4514426"/>
              <a:ext cx="1935306" cy="573939"/>
            </a:xfrm>
            <a:prstGeom prst="roundRect">
              <a:avLst/>
            </a:prstGeom>
            <a:solidFill>
              <a:srgbClr val="EDE0C8"/>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A" dirty="0"/>
            </a:p>
          </p:txBody>
        </p:sp>
        <p:sp>
          <p:nvSpPr>
            <p:cNvPr id="98" name="TextBox 97">
              <a:extLst>
                <a:ext uri="{FF2B5EF4-FFF2-40B4-BE49-F238E27FC236}">
                  <a16:creationId xmlns:a16="http://schemas.microsoft.com/office/drawing/2014/main" id="{62120BDD-83D6-664A-3C27-50FC603D7243}"/>
                </a:ext>
              </a:extLst>
            </p:cNvPr>
            <p:cNvSpPr txBox="1"/>
            <p:nvPr/>
          </p:nvSpPr>
          <p:spPr>
            <a:xfrm>
              <a:off x="10561861" y="4570563"/>
              <a:ext cx="1234811" cy="461665"/>
            </a:xfrm>
            <a:prstGeom prst="rect">
              <a:avLst/>
            </a:prstGeom>
            <a:noFill/>
          </p:spPr>
          <p:txBody>
            <a:bodyPr wrap="square">
              <a:spAutoFit/>
            </a:bodyPr>
            <a:lstStyle/>
            <a:p>
              <a:pPr lvl="0">
                <a:defRPr/>
              </a:pPr>
              <a:r>
                <a:rPr lang="en-US" sz="1200" dirty="0">
                  <a:solidFill>
                    <a:srgbClr val="115F66"/>
                  </a:solidFill>
                  <a:latin typeface="Arial" panose="020B0604020202020204" pitchFamily="34" charset="0"/>
                  <a:cs typeface="Arial" panose="020B0604020202020204" pitchFamily="34" charset="0"/>
                </a:rPr>
                <a:t>Digital Economy</a:t>
              </a:r>
            </a:p>
          </p:txBody>
        </p:sp>
        <p:pic>
          <p:nvPicPr>
            <p:cNvPr id="99" name="Graphic 98" descr="Syncing cloud outline">
              <a:extLst>
                <a:ext uri="{FF2B5EF4-FFF2-40B4-BE49-F238E27FC236}">
                  <a16:creationId xmlns:a16="http://schemas.microsoft.com/office/drawing/2014/main" id="{A58A5CE6-4DA7-6119-58A8-AFC73E8D7505}"/>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10224317" y="4636091"/>
              <a:ext cx="330609" cy="330609"/>
            </a:xfrm>
            <a:prstGeom prst="rect">
              <a:avLst/>
            </a:prstGeom>
          </p:spPr>
        </p:pic>
        <p:sp>
          <p:nvSpPr>
            <p:cNvPr id="100" name="Rounded Rectangle 48">
              <a:extLst>
                <a:ext uri="{FF2B5EF4-FFF2-40B4-BE49-F238E27FC236}">
                  <a16:creationId xmlns:a16="http://schemas.microsoft.com/office/drawing/2014/main" id="{FDF21BD9-A608-2B23-3825-981DE40B9E1F}"/>
                </a:ext>
              </a:extLst>
            </p:cNvPr>
            <p:cNvSpPr/>
            <p:nvPr/>
          </p:nvSpPr>
          <p:spPr>
            <a:xfrm>
              <a:off x="6475631" y="3161767"/>
              <a:ext cx="1935306" cy="573939"/>
            </a:xfrm>
            <a:prstGeom prst="roundRect">
              <a:avLst/>
            </a:prstGeom>
            <a:solidFill>
              <a:srgbClr val="EDE0C8"/>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SA" dirty="0"/>
            </a:p>
          </p:txBody>
        </p:sp>
        <p:pic>
          <p:nvPicPr>
            <p:cNvPr id="101" name="Graphic 100" descr="Mining tools outline">
              <a:extLst>
                <a:ext uri="{FF2B5EF4-FFF2-40B4-BE49-F238E27FC236}">
                  <a16:creationId xmlns:a16="http://schemas.microsoft.com/office/drawing/2014/main" id="{A4E604D9-5F41-1AD9-65AF-CF4999511206}"/>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6581984" y="3261611"/>
              <a:ext cx="374251" cy="374251"/>
            </a:xfrm>
            <a:prstGeom prst="rect">
              <a:avLst/>
            </a:prstGeom>
          </p:spPr>
        </p:pic>
        <p:sp>
          <p:nvSpPr>
            <p:cNvPr id="102" name="TextBox 101">
              <a:extLst>
                <a:ext uri="{FF2B5EF4-FFF2-40B4-BE49-F238E27FC236}">
                  <a16:creationId xmlns:a16="http://schemas.microsoft.com/office/drawing/2014/main" id="{81C7457E-60B3-6B66-ED0F-285F36CB0A7B}"/>
                </a:ext>
              </a:extLst>
            </p:cNvPr>
            <p:cNvSpPr txBox="1"/>
            <p:nvPr/>
          </p:nvSpPr>
          <p:spPr>
            <a:xfrm>
              <a:off x="6927092" y="3217904"/>
              <a:ext cx="1483841" cy="46166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200" u="none" strike="noStrike" kern="1200" cap="none" spc="0" normalizeH="0" baseline="0" noProof="0" dirty="0">
                  <a:ln>
                    <a:noFill/>
                  </a:ln>
                  <a:solidFill>
                    <a:srgbClr val="115F66"/>
                  </a:solidFill>
                  <a:effectLst/>
                  <a:uLnTx/>
                  <a:uFillTx/>
                  <a:latin typeface="Arial" panose="020B0604020202020204" pitchFamily="34" charset="0"/>
                  <a:cs typeface="Arial" panose="020B0604020202020204" pitchFamily="34" charset="0"/>
                </a:rPr>
                <a:t>Comprehensive Energy &amp; Minerals</a:t>
              </a:r>
            </a:p>
          </p:txBody>
        </p:sp>
      </p:grpSp>
      <p:sp>
        <p:nvSpPr>
          <p:cNvPr id="105" name="Oval 104">
            <a:extLst>
              <a:ext uri="{FF2B5EF4-FFF2-40B4-BE49-F238E27FC236}">
                <a16:creationId xmlns:a16="http://schemas.microsoft.com/office/drawing/2014/main" id="{72F23738-D6E2-3591-0577-66A41238F8A5}"/>
              </a:ext>
            </a:extLst>
          </p:cNvPr>
          <p:cNvSpPr/>
          <p:nvPr/>
        </p:nvSpPr>
        <p:spPr>
          <a:xfrm>
            <a:off x="8580211" y="4162435"/>
            <a:ext cx="1398899" cy="1398899"/>
          </a:xfrm>
          <a:prstGeom prst="ellipse">
            <a:avLst/>
          </a:prstGeom>
          <a:solidFill>
            <a:srgbClr val="FFFFFF"/>
          </a:solidFill>
          <a:ln w="38100">
            <a:solidFill>
              <a:srgbClr val="00976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9767"/>
              </a:solidFill>
            </a:endParaRPr>
          </a:p>
        </p:txBody>
      </p:sp>
      <p:grpSp>
        <p:nvGrpSpPr>
          <p:cNvPr id="116" name="Group 115">
            <a:extLst>
              <a:ext uri="{FF2B5EF4-FFF2-40B4-BE49-F238E27FC236}">
                <a16:creationId xmlns:a16="http://schemas.microsoft.com/office/drawing/2014/main" id="{D984A827-247D-7DEE-9C7B-FC1F17E0FC5C}"/>
              </a:ext>
            </a:extLst>
          </p:cNvPr>
          <p:cNvGrpSpPr/>
          <p:nvPr/>
        </p:nvGrpSpPr>
        <p:grpSpPr>
          <a:xfrm>
            <a:off x="8665200" y="4298577"/>
            <a:ext cx="1223362" cy="1095789"/>
            <a:chOff x="8462467" y="4244806"/>
            <a:chExt cx="1223362" cy="1095789"/>
          </a:xfrm>
        </p:grpSpPr>
        <p:sp>
          <p:nvSpPr>
            <p:cNvPr id="103" name="Title 1">
              <a:extLst>
                <a:ext uri="{FF2B5EF4-FFF2-40B4-BE49-F238E27FC236}">
                  <a16:creationId xmlns:a16="http://schemas.microsoft.com/office/drawing/2014/main" id="{94ABBF08-A59B-C8AD-51CF-DFB58AB12BDD}"/>
                </a:ext>
              </a:extLst>
            </p:cNvPr>
            <p:cNvSpPr txBox="1">
              <a:spLocks/>
            </p:cNvSpPr>
            <p:nvPr/>
          </p:nvSpPr>
          <p:spPr>
            <a:xfrm>
              <a:off x="8462467" y="4475412"/>
              <a:ext cx="1120252" cy="24891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60000"/>
                </a:lnSpc>
              </a:pPr>
              <a:r>
                <a:rPr lang="en-US" sz="2800" b="1" dirty="0">
                  <a:solidFill>
                    <a:srgbClr val="115F66"/>
                  </a:solidFill>
                  <a:latin typeface="Arial Black" panose="020B0604020202020204" pitchFamily="34" charset="0"/>
                  <a:cs typeface="Arial Black" panose="020B0604020202020204" pitchFamily="34" charset="0"/>
                </a:rPr>
                <a:t>AI+X</a:t>
              </a:r>
              <a:endParaRPr lang="en-SA" sz="1400" b="1" dirty="0">
                <a:solidFill>
                  <a:srgbClr val="115F66"/>
                </a:solidFill>
                <a:latin typeface="Arial Black" panose="020B0604020202020204" pitchFamily="34" charset="0"/>
                <a:cs typeface="Arial Black" panose="020B0604020202020204" pitchFamily="34" charset="0"/>
              </a:endParaRPr>
            </a:p>
          </p:txBody>
        </p:sp>
        <p:sp>
          <p:nvSpPr>
            <p:cNvPr id="104" name="Title 1">
              <a:extLst>
                <a:ext uri="{FF2B5EF4-FFF2-40B4-BE49-F238E27FC236}">
                  <a16:creationId xmlns:a16="http://schemas.microsoft.com/office/drawing/2014/main" id="{CB052193-D65E-4D67-8F8D-D5FB0781CE20}"/>
                </a:ext>
              </a:extLst>
            </p:cNvPr>
            <p:cNvSpPr txBox="1">
              <a:spLocks/>
            </p:cNvSpPr>
            <p:nvPr/>
          </p:nvSpPr>
          <p:spPr>
            <a:xfrm>
              <a:off x="8588985" y="4836825"/>
              <a:ext cx="978913" cy="50377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050" dirty="0">
                  <a:solidFill>
                    <a:srgbClr val="115F66"/>
                  </a:solidFill>
                  <a:latin typeface="Arial" panose="020B0604020202020204" pitchFamily="34" charset="0"/>
                  <a:cs typeface="Arial" panose="020B0604020202020204" pitchFamily="34" charset="0"/>
                </a:rPr>
                <a:t>Where Every Discipline in Built on AI</a:t>
              </a:r>
            </a:p>
          </p:txBody>
        </p:sp>
        <p:sp>
          <p:nvSpPr>
            <p:cNvPr id="106" name="Title 1">
              <a:extLst>
                <a:ext uri="{FF2B5EF4-FFF2-40B4-BE49-F238E27FC236}">
                  <a16:creationId xmlns:a16="http://schemas.microsoft.com/office/drawing/2014/main" id="{B590FCA3-7839-6F9D-18E3-400622130584}"/>
                </a:ext>
              </a:extLst>
            </p:cNvPr>
            <p:cNvSpPr txBox="1">
              <a:spLocks/>
            </p:cNvSpPr>
            <p:nvPr/>
          </p:nvSpPr>
          <p:spPr>
            <a:xfrm>
              <a:off x="9387349" y="4244806"/>
              <a:ext cx="298480" cy="335156"/>
            </a:xfrm>
            <a:prstGeom prst="rect">
              <a:avLst/>
            </a:prstGeom>
          </p:spPr>
          <p:txBody>
            <a:bodyPr vert="horz" wrap="none" lIns="91440" tIns="45720" rIns="91440" bIns="45720" rtlCol="0" anchor="ctr">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spcBef>
                  <a:spcPts val="0"/>
                </a:spcBef>
              </a:pPr>
              <a:r>
                <a:rPr lang="en-US" sz="1200" dirty="0">
                  <a:solidFill>
                    <a:srgbClr val="115F66"/>
                  </a:solidFill>
                  <a:latin typeface="Arial" panose="020B0604020202020204" pitchFamily="34" charset="0"/>
                  <a:ea typeface="Open Sans Extrabold" panose="020B0906030804020204" pitchFamily="34" charset="0"/>
                  <a:cs typeface="Arial" panose="020B0604020202020204" pitchFamily="34" charset="0"/>
                </a:rPr>
                <a:t>®</a:t>
              </a:r>
            </a:p>
          </p:txBody>
        </p:sp>
      </p:grpSp>
      <p:sp>
        <p:nvSpPr>
          <p:cNvPr id="117" name="Freeform: Shape 116">
            <a:extLst>
              <a:ext uri="{FF2B5EF4-FFF2-40B4-BE49-F238E27FC236}">
                <a16:creationId xmlns:a16="http://schemas.microsoft.com/office/drawing/2014/main" id="{39D8FB5C-083A-B57B-262B-ACF41DBE741C}"/>
              </a:ext>
            </a:extLst>
          </p:cNvPr>
          <p:cNvSpPr/>
          <p:nvPr/>
        </p:nvSpPr>
        <p:spPr>
          <a:xfrm>
            <a:off x="2518347" y="416811"/>
            <a:ext cx="2765685" cy="789897"/>
          </a:xfrm>
          <a:custGeom>
            <a:avLst/>
            <a:gdLst>
              <a:gd name="csX0" fmla="*/ 222748 w 2950958"/>
              <a:gd name="csY0" fmla="*/ 95110 h 837123"/>
              <a:gd name="csX1" fmla="*/ 275214 w 2950958"/>
              <a:gd name="csY1" fmla="*/ 65130 h 837123"/>
              <a:gd name="csX2" fmla="*/ 2950958 w 2950958"/>
              <a:gd name="csY2" fmla="*/ 837123 h 837123"/>
              <a:gd name="csX0" fmla="*/ 222748 w 2950958"/>
              <a:gd name="csY0" fmla="*/ 95110 h 837123"/>
              <a:gd name="csX1" fmla="*/ 275214 w 2950958"/>
              <a:gd name="csY1" fmla="*/ 65130 h 837123"/>
              <a:gd name="csX2" fmla="*/ 2298886 w 2950958"/>
              <a:gd name="csY2" fmla="*/ 589785 h 837123"/>
              <a:gd name="csX3" fmla="*/ 2950958 w 2950958"/>
              <a:gd name="csY3" fmla="*/ 837123 h 837123"/>
              <a:gd name="csX0" fmla="*/ 222748 w 2950958"/>
              <a:gd name="csY0" fmla="*/ 95110 h 837123"/>
              <a:gd name="csX1" fmla="*/ 275214 w 2950958"/>
              <a:gd name="csY1" fmla="*/ 65130 h 837123"/>
              <a:gd name="csX2" fmla="*/ 2126499 w 2950958"/>
              <a:gd name="csY2" fmla="*/ 274992 h 837123"/>
              <a:gd name="csX3" fmla="*/ 2950958 w 2950958"/>
              <a:gd name="csY3" fmla="*/ 837123 h 837123"/>
              <a:gd name="csX0" fmla="*/ 0 w 2675744"/>
              <a:gd name="csY0" fmla="*/ 0 h 771993"/>
              <a:gd name="csX1" fmla="*/ 1851285 w 2675744"/>
              <a:gd name="csY1" fmla="*/ 209862 h 771993"/>
              <a:gd name="csX2" fmla="*/ 2675744 w 2675744"/>
              <a:gd name="csY2" fmla="*/ 771993 h 771993"/>
              <a:gd name="csX0" fmla="*/ 0 w 2765685"/>
              <a:gd name="csY0" fmla="*/ 0 h 704538"/>
              <a:gd name="csX1" fmla="*/ 1941226 w 2765685"/>
              <a:gd name="csY1" fmla="*/ 142407 h 704538"/>
              <a:gd name="csX2" fmla="*/ 2765685 w 2765685"/>
              <a:gd name="csY2" fmla="*/ 704538 h 704538"/>
              <a:gd name="csX0" fmla="*/ 0 w 2765685"/>
              <a:gd name="csY0" fmla="*/ 30651 h 735189"/>
              <a:gd name="csX1" fmla="*/ 1941226 w 2765685"/>
              <a:gd name="csY1" fmla="*/ 173058 h 735189"/>
              <a:gd name="csX2" fmla="*/ 2765685 w 2765685"/>
              <a:gd name="csY2" fmla="*/ 735189 h 735189"/>
              <a:gd name="csX0" fmla="*/ 0 w 2765685"/>
              <a:gd name="csY0" fmla="*/ 29455 h 733993"/>
              <a:gd name="csX1" fmla="*/ 1813809 w 2765685"/>
              <a:gd name="csY1" fmla="*/ 179357 h 733993"/>
              <a:gd name="csX2" fmla="*/ 2765685 w 2765685"/>
              <a:gd name="csY2" fmla="*/ 733993 h 733993"/>
              <a:gd name="csX0" fmla="*/ 0 w 2765685"/>
              <a:gd name="csY0" fmla="*/ 0 h 704538"/>
              <a:gd name="csX1" fmla="*/ 2765685 w 2765685"/>
              <a:gd name="csY1" fmla="*/ 704538 h 704538"/>
              <a:gd name="csX0" fmla="*/ 0 w 2765685"/>
              <a:gd name="csY0" fmla="*/ 48042 h 752580"/>
              <a:gd name="csX1" fmla="*/ 2765685 w 2765685"/>
              <a:gd name="csY1" fmla="*/ 752580 h 752580"/>
              <a:gd name="csX0" fmla="*/ 0 w 2765685"/>
              <a:gd name="csY0" fmla="*/ 85359 h 789897"/>
              <a:gd name="csX1" fmla="*/ 2765685 w 2765685"/>
              <a:gd name="csY1" fmla="*/ 789897 h 789897"/>
            </a:gdLst>
            <a:ahLst/>
            <a:cxnLst>
              <a:cxn ang="0">
                <a:pos x="csX0" y="csY0"/>
              </a:cxn>
              <a:cxn ang="0">
                <a:pos x="csX1" y="csY1"/>
              </a:cxn>
            </a:cxnLst>
            <a:rect l="l" t="t" r="r" b="b"/>
            <a:pathLst>
              <a:path w="2765685" h="789897">
                <a:moveTo>
                  <a:pt x="0" y="85359"/>
                </a:moveTo>
                <a:cubicBezTo>
                  <a:pt x="1019331" y="-151985"/>
                  <a:pt x="2271009" y="112841"/>
                  <a:pt x="2765685" y="789897"/>
                </a:cubicBezTo>
              </a:path>
            </a:pathLst>
          </a:custGeom>
          <a:noFill/>
          <a:ln>
            <a:tailEnd type="triangle"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99B1DF5B-456E-768F-0681-207EB4A317B0}"/>
              </a:ext>
            </a:extLst>
          </p:cNvPr>
          <p:cNvSpPr>
            <a:spLocks noChangeAspect="1"/>
          </p:cNvSpPr>
          <p:nvPr/>
        </p:nvSpPr>
        <p:spPr>
          <a:xfrm>
            <a:off x="216781" y="345114"/>
            <a:ext cx="182880" cy="18288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SA" sz="1200" b="1" dirty="0">
                <a:solidFill>
                  <a:srgbClr val="FFFFFF"/>
                </a:solidFill>
              </a:rPr>
              <a:t>1</a:t>
            </a:r>
            <a:endParaRPr lang="en-US" sz="1200" b="1" dirty="0">
              <a:solidFill>
                <a:srgbClr val="FFFFFF"/>
              </a:solidFill>
            </a:endParaRPr>
          </a:p>
        </p:txBody>
      </p:sp>
      <p:sp>
        <p:nvSpPr>
          <p:cNvPr id="3" name="Oval 2">
            <a:extLst>
              <a:ext uri="{FF2B5EF4-FFF2-40B4-BE49-F238E27FC236}">
                <a16:creationId xmlns:a16="http://schemas.microsoft.com/office/drawing/2014/main" id="{74AB1F6F-52B4-AC12-9B02-29EF843F9EF2}"/>
              </a:ext>
            </a:extLst>
          </p:cNvPr>
          <p:cNvSpPr>
            <a:spLocks noChangeAspect="1"/>
          </p:cNvSpPr>
          <p:nvPr/>
        </p:nvSpPr>
        <p:spPr>
          <a:xfrm>
            <a:off x="216781" y="2068751"/>
            <a:ext cx="182880" cy="18288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SA" sz="1200" b="1" dirty="0">
                <a:solidFill>
                  <a:srgbClr val="FFFFFF"/>
                </a:solidFill>
              </a:rPr>
              <a:t>2</a:t>
            </a:r>
            <a:endParaRPr lang="en-US" sz="1200" b="1" dirty="0">
              <a:solidFill>
                <a:srgbClr val="FFFFFF"/>
              </a:solidFill>
            </a:endParaRPr>
          </a:p>
        </p:txBody>
      </p:sp>
      <p:sp>
        <p:nvSpPr>
          <p:cNvPr id="7" name="Oval 6">
            <a:extLst>
              <a:ext uri="{FF2B5EF4-FFF2-40B4-BE49-F238E27FC236}">
                <a16:creationId xmlns:a16="http://schemas.microsoft.com/office/drawing/2014/main" id="{66626926-4464-00DA-A3F8-88A41C8045C8}"/>
              </a:ext>
            </a:extLst>
          </p:cNvPr>
          <p:cNvSpPr>
            <a:spLocks noChangeAspect="1"/>
          </p:cNvSpPr>
          <p:nvPr/>
        </p:nvSpPr>
        <p:spPr>
          <a:xfrm>
            <a:off x="6281553" y="388722"/>
            <a:ext cx="182880" cy="18288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SA" sz="1200" b="1" dirty="0">
                <a:solidFill>
                  <a:srgbClr val="FFFFFF"/>
                </a:solidFill>
              </a:rPr>
              <a:t>3</a:t>
            </a:r>
            <a:endParaRPr lang="en-US" sz="1200" b="1" dirty="0">
              <a:solidFill>
                <a:srgbClr val="FFFFFF"/>
              </a:solidFill>
            </a:endParaRPr>
          </a:p>
        </p:txBody>
      </p:sp>
      <p:sp>
        <p:nvSpPr>
          <p:cNvPr id="11" name="Oval 10">
            <a:extLst>
              <a:ext uri="{FF2B5EF4-FFF2-40B4-BE49-F238E27FC236}">
                <a16:creationId xmlns:a16="http://schemas.microsoft.com/office/drawing/2014/main" id="{60C4DB0A-B589-6FCC-BA0C-A8967B85796A}"/>
              </a:ext>
            </a:extLst>
          </p:cNvPr>
          <p:cNvSpPr>
            <a:spLocks noChangeAspect="1"/>
          </p:cNvSpPr>
          <p:nvPr/>
        </p:nvSpPr>
        <p:spPr>
          <a:xfrm>
            <a:off x="6281553" y="2401475"/>
            <a:ext cx="182880" cy="18288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SA" sz="1200" b="1" dirty="0">
                <a:solidFill>
                  <a:srgbClr val="FFFFFF"/>
                </a:solidFill>
              </a:rPr>
              <a:t>4</a:t>
            </a:r>
            <a:endParaRPr lang="en-US" sz="1200" b="1" dirty="0">
              <a:solidFill>
                <a:srgbClr val="FFFFFF"/>
              </a:solidFill>
            </a:endParaRPr>
          </a:p>
        </p:txBody>
      </p:sp>
      <p:sp>
        <p:nvSpPr>
          <p:cNvPr id="13" name="Title 1">
            <a:extLst>
              <a:ext uri="{FF2B5EF4-FFF2-40B4-BE49-F238E27FC236}">
                <a16:creationId xmlns:a16="http://schemas.microsoft.com/office/drawing/2014/main" id="{717E9142-8ED0-0C84-CB46-51561E9572B8}"/>
              </a:ext>
            </a:extLst>
          </p:cNvPr>
          <p:cNvSpPr txBox="1">
            <a:spLocks/>
          </p:cNvSpPr>
          <p:nvPr/>
        </p:nvSpPr>
        <p:spPr>
          <a:xfrm>
            <a:off x="6474638" y="454110"/>
            <a:ext cx="5475572" cy="129601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2400" b="1" i="1" dirty="0">
                <a:latin typeface="Arial" panose="020B0604020202020204" pitchFamily="34" charset="0"/>
                <a:cs typeface="Arial" panose="020B0604020202020204" pitchFamily="34" charset="0"/>
              </a:rPr>
              <a:t>Exclusive admission</a:t>
            </a:r>
          </a:p>
          <a:p>
            <a:pPr>
              <a:lnSpc>
                <a:spcPct val="100000"/>
              </a:lnSpc>
              <a:tabLst>
                <a:tab pos="2286000" algn="l"/>
              </a:tabLst>
            </a:pPr>
            <a:r>
              <a:rPr lang="en-US" sz="1600" b="1" dirty="0">
                <a:latin typeface="Arial" panose="020B0604020202020204" pitchFamily="34" charset="0"/>
                <a:cs typeface="Arial" panose="020B0604020202020204" pitchFamily="34" charset="0"/>
              </a:rPr>
              <a:t>3%</a:t>
            </a:r>
            <a:r>
              <a:rPr lang="en-US" sz="1600" dirty="0">
                <a:latin typeface="Arial" panose="020B0604020202020204" pitchFamily="34" charset="0"/>
                <a:cs typeface="Arial" panose="020B0604020202020204" pitchFamily="34" charset="0"/>
              </a:rPr>
              <a:t> admit-to-apply 	</a:t>
            </a:r>
            <a:r>
              <a:rPr lang="en-US" sz="1600" b="1" dirty="0">
                <a:latin typeface="Arial" panose="020B0604020202020204" pitchFamily="34" charset="0"/>
                <a:cs typeface="Arial" panose="020B0604020202020204" pitchFamily="34" charset="0"/>
              </a:rPr>
              <a:t>1435</a:t>
            </a:r>
            <a:r>
              <a:rPr lang="en-US" sz="1600" dirty="0">
                <a:latin typeface="Arial" panose="020B0604020202020204" pitchFamily="34" charset="0"/>
                <a:cs typeface="Arial" panose="020B0604020202020204" pitchFamily="34" charset="0"/>
              </a:rPr>
              <a:t> </a:t>
            </a:r>
            <a:r>
              <a:rPr lang="en-US" sz="1600" i="1" dirty="0">
                <a:latin typeface="Arial" panose="020B0604020202020204" pitchFamily="34" charset="0"/>
                <a:cs typeface="Arial" panose="020B0604020202020204" pitchFamily="34" charset="0"/>
              </a:rPr>
              <a:t>SAT</a:t>
            </a:r>
            <a:r>
              <a:rPr lang="en-US" sz="1600" dirty="0">
                <a:latin typeface="Arial" panose="020B0604020202020204" pitchFamily="34" charset="0"/>
                <a:cs typeface="Arial" panose="020B0604020202020204" pitchFamily="34" charset="0"/>
              </a:rPr>
              <a:t> bottom 25th percentile</a:t>
            </a:r>
          </a:p>
          <a:p>
            <a:pPr>
              <a:lnSpc>
                <a:spcPct val="100000"/>
              </a:lnSpc>
            </a:pPr>
            <a:r>
              <a:rPr lang="en-US" sz="1600" i="1" dirty="0">
                <a:latin typeface="Arial" panose="020B0604020202020204" pitchFamily="34" charset="0"/>
                <a:cs typeface="Arial" panose="020B0604020202020204" pitchFamily="34" charset="0"/>
              </a:rPr>
              <a:t>Demands </a:t>
            </a:r>
            <a:r>
              <a:rPr lang="en-US" sz="1600" b="1" i="1" dirty="0">
                <a:latin typeface="Arial" panose="020B0604020202020204" pitchFamily="34" charset="0"/>
                <a:cs typeface="Arial" panose="020B0604020202020204" pitchFamily="34" charset="0"/>
              </a:rPr>
              <a:t>higher</a:t>
            </a:r>
            <a:r>
              <a:rPr lang="en-US" sz="1600" i="1" dirty="0">
                <a:latin typeface="Arial" panose="020B0604020202020204" pitchFamily="34" charset="0"/>
                <a:cs typeface="Arial" panose="020B0604020202020204" pitchFamily="34" charset="0"/>
              </a:rPr>
              <a:t> scores than medical schools</a:t>
            </a:r>
            <a:endParaRPr lang="en-SA" sz="1600" i="1" dirty="0">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8439C18F-823B-E34E-20B3-FCDADF88F5CA}"/>
              </a:ext>
            </a:extLst>
          </p:cNvPr>
          <p:cNvPicPr>
            <a:picLocks noChangeAspect="1"/>
          </p:cNvPicPr>
          <p:nvPr/>
        </p:nvPicPr>
        <p:blipFill>
          <a:blip r:embed="rId30"/>
          <a:srcRect b="8034"/>
          <a:stretch>
            <a:fillRect/>
          </a:stretch>
        </p:blipFill>
        <p:spPr>
          <a:xfrm>
            <a:off x="6491904" y="1454394"/>
            <a:ext cx="5519239" cy="744415"/>
          </a:xfrm>
          <a:prstGeom prst="rect">
            <a:avLst/>
          </a:prstGeom>
        </p:spPr>
      </p:pic>
      <p:sp>
        <p:nvSpPr>
          <p:cNvPr id="14" name="TextBox 13">
            <a:extLst>
              <a:ext uri="{FF2B5EF4-FFF2-40B4-BE49-F238E27FC236}">
                <a16:creationId xmlns:a16="http://schemas.microsoft.com/office/drawing/2014/main" id="{C349775F-B235-77DA-4413-E61CB4B8B257}"/>
              </a:ext>
            </a:extLst>
          </p:cNvPr>
          <p:cNvSpPr txBox="1"/>
          <p:nvPr/>
        </p:nvSpPr>
        <p:spPr>
          <a:xfrm>
            <a:off x="6544031" y="1541990"/>
            <a:ext cx="1958613" cy="590931"/>
          </a:xfrm>
          <a:prstGeom prst="rect">
            <a:avLst/>
          </a:prstGeom>
          <a:noFill/>
        </p:spPr>
        <p:txBody>
          <a:bodyPr wrap="none" rtlCol="0">
            <a:spAutoFit/>
          </a:bodyPr>
          <a:lstStyle/>
          <a:p>
            <a:pPr>
              <a:lnSpc>
                <a:spcPct val="90000"/>
              </a:lnSpc>
            </a:pPr>
            <a:r>
              <a:rPr lang="en-US" b="1" dirty="0">
                <a:solidFill>
                  <a:srgbClr val="FFFFFF"/>
                </a:solidFill>
                <a:latin typeface="Arial" panose="020B0604020202020204" pitchFamily="34" charset="0"/>
                <a:cs typeface="Arial" panose="020B0604020202020204" pitchFamily="34" charset="0"/>
              </a:rPr>
              <a:t>Dream Big </a:t>
            </a:r>
          </a:p>
          <a:p>
            <a:pPr>
              <a:lnSpc>
                <a:spcPct val="90000"/>
              </a:lnSpc>
            </a:pPr>
            <a:r>
              <a:rPr lang="en-US" b="1" dirty="0">
                <a:solidFill>
                  <a:srgbClr val="FFFFFF"/>
                </a:solidFill>
                <a:latin typeface="Arial" panose="020B0604020202020204" pitchFamily="34" charset="0"/>
                <a:cs typeface="Arial" panose="020B0604020202020204" pitchFamily="34" charset="0"/>
              </a:rPr>
              <a:t>and Accomplish</a:t>
            </a:r>
            <a:endParaRPr lang="en-US" dirty="0">
              <a:solidFill>
                <a:srgbClr val="FFFFFF"/>
              </a:solidFill>
              <a:latin typeface="Arial" panose="020B060402020202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3E551C45-A034-430F-8D5B-7150D215C751}"/>
              </a:ext>
            </a:extLst>
          </p:cNvPr>
          <p:cNvSpPr/>
          <p:nvPr/>
        </p:nvSpPr>
        <p:spPr>
          <a:xfrm>
            <a:off x="6464433" y="1439154"/>
            <a:ext cx="5563974" cy="766792"/>
          </a:xfrm>
          <a:prstGeom prst="roundRect">
            <a:avLst/>
          </a:prstGeom>
          <a:noFill/>
          <a:ln w="57150">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02157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C6723CC0-882C-AB83-1986-D4B87DB7CEF7}"/>
            </a:ext>
          </a:extLst>
        </p:cNvPr>
        <p:cNvGrpSpPr/>
        <p:nvPr/>
      </p:nvGrpSpPr>
      <p:grpSpPr>
        <a:xfrm>
          <a:off x="0" y="0"/>
          <a:ext cx="0" cy="0"/>
          <a:chOff x="0" y="0"/>
          <a:chExt cx="0" cy="0"/>
        </a:xfrm>
      </p:grpSpPr>
      <p:sp>
        <p:nvSpPr>
          <p:cNvPr id="20" name="Right Arrow 2">
            <a:extLst>
              <a:ext uri="{FF2B5EF4-FFF2-40B4-BE49-F238E27FC236}">
                <a16:creationId xmlns:a16="http://schemas.microsoft.com/office/drawing/2014/main" id="{B88A2183-5430-A13E-4ACA-6CA000CD6916}"/>
              </a:ext>
            </a:extLst>
          </p:cNvPr>
          <p:cNvSpPr/>
          <p:nvPr/>
        </p:nvSpPr>
        <p:spPr>
          <a:xfrm rot="19643427">
            <a:off x="8046224" y="2869903"/>
            <a:ext cx="251897" cy="278653"/>
          </a:xfrm>
          <a:prstGeom prst="rightArrow">
            <a:avLst/>
          </a:prstGeom>
          <a:solidFill>
            <a:srgbClr val="115F66"/>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SA" kern="1200"/>
          </a:p>
        </p:txBody>
      </p:sp>
      <p:sp>
        <p:nvSpPr>
          <p:cNvPr id="43" name="Rounded Rectangle 42">
            <a:extLst>
              <a:ext uri="{FF2B5EF4-FFF2-40B4-BE49-F238E27FC236}">
                <a16:creationId xmlns:a16="http://schemas.microsoft.com/office/drawing/2014/main" id="{3A17F3D4-FC17-1F93-2A52-AAD68DACDFDE}"/>
              </a:ext>
            </a:extLst>
          </p:cNvPr>
          <p:cNvSpPr/>
          <p:nvPr/>
        </p:nvSpPr>
        <p:spPr>
          <a:xfrm>
            <a:off x="494241" y="4324876"/>
            <a:ext cx="2899336" cy="1431586"/>
          </a:xfrm>
          <a:prstGeom prst="roundRect">
            <a:avLst>
              <a:gd name="adj" fmla="val 14848"/>
            </a:avLst>
          </a:prstGeom>
          <a:solidFill>
            <a:srgbClr val="EDE0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0000"/>
              </a:lnSpc>
            </a:pPr>
            <a:r>
              <a:rPr lang="en-US" dirty="0">
                <a:solidFill>
                  <a:srgbClr val="115F66"/>
                </a:solidFill>
                <a:latin typeface="Arial" panose="020B0604020202020204" pitchFamily="34" charset="0"/>
                <a:cs typeface="Arial" panose="020B0604020202020204" pitchFamily="34" charset="0"/>
              </a:rPr>
              <a:t>KFUPM allows its faculty to utilize its patents with zero strings attached, zero claw-back</a:t>
            </a:r>
          </a:p>
        </p:txBody>
      </p:sp>
      <p:sp>
        <p:nvSpPr>
          <p:cNvPr id="12" name="Title 1">
            <a:extLst>
              <a:ext uri="{FF2B5EF4-FFF2-40B4-BE49-F238E27FC236}">
                <a16:creationId xmlns:a16="http://schemas.microsoft.com/office/drawing/2014/main" id="{43908A8D-B264-E592-A877-DB182360867D}"/>
              </a:ext>
            </a:extLst>
          </p:cNvPr>
          <p:cNvSpPr txBox="1">
            <a:spLocks/>
          </p:cNvSpPr>
          <p:nvPr/>
        </p:nvSpPr>
        <p:spPr>
          <a:xfrm>
            <a:off x="494241" y="987655"/>
            <a:ext cx="3555083" cy="10396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latin typeface="Arial Black" panose="020B0604020202020204" pitchFamily="34" charset="0"/>
                <a:cs typeface="Arial Black" panose="020B0604020202020204" pitchFamily="34" charset="0"/>
              </a:rPr>
              <a:t>Entrepreneurial Ecosystem</a:t>
            </a:r>
            <a:endParaRPr lang="en-US" sz="2000" b="1" baseline="30000" dirty="0">
              <a:latin typeface="KFUPM" pitchFamily="2" charset="-78"/>
              <a:cs typeface="KFUPM" pitchFamily="2" charset="-78"/>
            </a:endParaRPr>
          </a:p>
          <a:p>
            <a:pPr>
              <a:lnSpc>
                <a:spcPct val="100000"/>
              </a:lnSpc>
              <a:spcBef>
                <a:spcPts val="600"/>
              </a:spcBef>
            </a:pPr>
            <a:r>
              <a:rPr lang="en-US" sz="2000" baseline="30000" dirty="0">
                <a:latin typeface="Arial" panose="020B0604020202020204" pitchFamily="34" charset="0"/>
                <a:cs typeface="Arial" panose="020B0604020202020204" pitchFamily="34" charset="0"/>
              </a:rPr>
              <a:t>Supporting innovation without barriers</a:t>
            </a:r>
          </a:p>
          <a:p>
            <a:pPr>
              <a:lnSpc>
                <a:spcPct val="100000"/>
              </a:lnSpc>
            </a:pPr>
            <a:endParaRPr lang="en-SA" sz="2800" b="1" baseline="30000" dirty="0">
              <a:latin typeface="KFUPM" pitchFamily="2" charset="-78"/>
              <a:cs typeface="KFUPM" pitchFamily="2" charset="-78"/>
            </a:endParaRPr>
          </a:p>
        </p:txBody>
      </p:sp>
      <p:pic>
        <p:nvPicPr>
          <p:cNvPr id="10" name="Picture 9">
            <a:extLst>
              <a:ext uri="{FF2B5EF4-FFF2-40B4-BE49-F238E27FC236}">
                <a16:creationId xmlns:a16="http://schemas.microsoft.com/office/drawing/2014/main" id="{1D007077-C766-C7F2-C321-0D0A14DFB32A}"/>
              </a:ext>
            </a:extLst>
          </p:cNvPr>
          <p:cNvPicPr>
            <a:picLocks noChangeAspect="1"/>
          </p:cNvPicPr>
          <p:nvPr/>
        </p:nvPicPr>
        <p:blipFill>
          <a:blip r:embed="rId3"/>
          <a:stretch>
            <a:fillRect/>
          </a:stretch>
        </p:blipFill>
        <p:spPr>
          <a:xfrm>
            <a:off x="8894848" y="2160638"/>
            <a:ext cx="2229923" cy="657828"/>
          </a:xfrm>
          <a:prstGeom prst="rect">
            <a:avLst/>
          </a:prstGeom>
        </p:spPr>
      </p:pic>
      <p:sp>
        <p:nvSpPr>
          <p:cNvPr id="11" name="Title 1">
            <a:extLst>
              <a:ext uri="{FF2B5EF4-FFF2-40B4-BE49-F238E27FC236}">
                <a16:creationId xmlns:a16="http://schemas.microsoft.com/office/drawing/2014/main" id="{BA31D0E7-0339-DE7D-4F82-AA9A33CC4B07}"/>
              </a:ext>
            </a:extLst>
          </p:cNvPr>
          <p:cNvSpPr txBox="1">
            <a:spLocks/>
          </p:cNvSpPr>
          <p:nvPr/>
        </p:nvSpPr>
        <p:spPr>
          <a:xfrm>
            <a:off x="11016337" y="2356496"/>
            <a:ext cx="511140" cy="37700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dirty="0">
                <a:solidFill>
                  <a:srgbClr val="115F66"/>
                </a:solidFill>
                <a:latin typeface="Arial" panose="020B0604020202020204" pitchFamily="34" charset="0"/>
                <a:cs typeface="Arial" panose="020B0604020202020204" pitchFamily="34" charset="0"/>
              </a:rPr>
              <a:t>is</a:t>
            </a:r>
            <a:endParaRPr lang="en-US" sz="2800" b="1" dirty="0">
              <a:solidFill>
                <a:srgbClr val="115F66"/>
              </a:solidFill>
              <a:latin typeface="Arial" panose="020B0604020202020204" pitchFamily="34" charset="0"/>
              <a:cs typeface="Arial" panose="020B0604020202020204" pitchFamily="34" charset="0"/>
            </a:endParaRPr>
          </a:p>
        </p:txBody>
      </p:sp>
      <p:sp>
        <p:nvSpPr>
          <p:cNvPr id="13" name="Title 1">
            <a:extLst>
              <a:ext uri="{FF2B5EF4-FFF2-40B4-BE49-F238E27FC236}">
                <a16:creationId xmlns:a16="http://schemas.microsoft.com/office/drawing/2014/main" id="{AF4CAC92-BD7D-C9BA-6E97-F36A341130EC}"/>
              </a:ext>
            </a:extLst>
          </p:cNvPr>
          <p:cNvSpPr txBox="1">
            <a:spLocks/>
          </p:cNvSpPr>
          <p:nvPr/>
        </p:nvSpPr>
        <p:spPr>
          <a:xfrm>
            <a:off x="8894848" y="2700773"/>
            <a:ext cx="2632629" cy="119417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dirty="0">
                <a:solidFill>
                  <a:srgbClr val="009767"/>
                </a:solidFill>
                <a:latin typeface="Arial" panose="020B0604020202020204" pitchFamily="34" charset="0"/>
                <a:cs typeface="Arial" panose="020B0604020202020204" pitchFamily="34" charset="0"/>
              </a:rPr>
              <a:t>#</a:t>
            </a:r>
            <a:r>
              <a:rPr lang="en-US" sz="8800" b="1" dirty="0">
                <a:solidFill>
                  <a:srgbClr val="009767"/>
                </a:solidFill>
                <a:latin typeface="Arial Black" panose="020B0604020202020204" pitchFamily="34" charset="0"/>
                <a:cs typeface="Arial Black" panose="020B0604020202020204" pitchFamily="34" charset="0"/>
              </a:rPr>
              <a:t>63</a:t>
            </a:r>
            <a:endParaRPr lang="en-US" sz="4000" b="1" dirty="0">
              <a:solidFill>
                <a:srgbClr val="009767"/>
              </a:solidFill>
              <a:latin typeface="Arial Black" panose="020B0604020202020204" pitchFamily="34" charset="0"/>
              <a:cs typeface="Arial Black" panose="020B0604020202020204" pitchFamily="34" charset="0"/>
            </a:endParaRPr>
          </a:p>
        </p:txBody>
      </p:sp>
      <p:sp>
        <p:nvSpPr>
          <p:cNvPr id="16" name="Title 1">
            <a:extLst>
              <a:ext uri="{FF2B5EF4-FFF2-40B4-BE49-F238E27FC236}">
                <a16:creationId xmlns:a16="http://schemas.microsoft.com/office/drawing/2014/main" id="{4F9FE79E-5483-9574-F5B3-C92D84BF2FF7}"/>
              </a:ext>
            </a:extLst>
          </p:cNvPr>
          <p:cNvSpPr txBox="1">
            <a:spLocks/>
          </p:cNvSpPr>
          <p:nvPr/>
        </p:nvSpPr>
        <p:spPr>
          <a:xfrm>
            <a:off x="8876554" y="3779957"/>
            <a:ext cx="1887320" cy="37700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b="1" dirty="0">
                <a:solidFill>
                  <a:srgbClr val="115F66"/>
                </a:solidFill>
                <a:latin typeface="Arial" panose="020B0604020202020204" pitchFamily="34" charset="0"/>
                <a:cs typeface="Arial" panose="020B0604020202020204" pitchFamily="34" charset="0"/>
              </a:rPr>
              <a:t>Worldwide</a:t>
            </a:r>
          </a:p>
        </p:txBody>
      </p:sp>
      <p:cxnSp>
        <p:nvCxnSpPr>
          <p:cNvPr id="22" name="Straight Connector 21">
            <a:extLst>
              <a:ext uri="{FF2B5EF4-FFF2-40B4-BE49-F238E27FC236}">
                <a16:creationId xmlns:a16="http://schemas.microsoft.com/office/drawing/2014/main" id="{B0CCB36F-A881-E014-7C3D-97639C2EF6F7}"/>
              </a:ext>
            </a:extLst>
          </p:cNvPr>
          <p:cNvCxnSpPr>
            <a:cxnSpLocks/>
          </p:cNvCxnSpPr>
          <p:nvPr/>
        </p:nvCxnSpPr>
        <p:spPr>
          <a:xfrm>
            <a:off x="8629036" y="1131757"/>
            <a:ext cx="0" cy="4873052"/>
          </a:xfrm>
          <a:prstGeom prst="line">
            <a:avLst/>
          </a:prstGeom>
          <a:ln w="6350">
            <a:solidFill>
              <a:srgbClr val="115F66"/>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FBCB223B-2758-8992-E6B4-9B68F214F1A9}"/>
              </a:ext>
            </a:extLst>
          </p:cNvPr>
          <p:cNvCxnSpPr>
            <a:cxnSpLocks/>
          </p:cNvCxnSpPr>
          <p:nvPr/>
        </p:nvCxnSpPr>
        <p:spPr>
          <a:xfrm>
            <a:off x="3830505" y="1131757"/>
            <a:ext cx="0" cy="4873052"/>
          </a:xfrm>
          <a:prstGeom prst="line">
            <a:avLst/>
          </a:prstGeom>
          <a:ln w="6350">
            <a:solidFill>
              <a:srgbClr val="115F66"/>
            </a:solidFill>
          </a:ln>
        </p:spPr>
        <p:style>
          <a:lnRef idx="2">
            <a:schemeClr val="accent1"/>
          </a:lnRef>
          <a:fillRef idx="0">
            <a:schemeClr val="accent1"/>
          </a:fillRef>
          <a:effectRef idx="1">
            <a:schemeClr val="accent1"/>
          </a:effectRef>
          <a:fontRef idx="minor">
            <a:schemeClr val="tx1"/>
          </a:fontRef>
        </p:style>
      </p:cxnSp>
      <p:sp>
        <p:nvSpPr>
          <p:cNvPr id="31" name="TextBox 30">
            <a:extLst>
              <a:ext uri="{FF2B5EF4-FFF2-40B4-BE49-F238E27FC236}">
                <a16:creationId xmlns:a16="http://schemas.microsoft.com/office/drawing/2014/main" id="{670AB73D-7073-5045-2D63-6A085B57E41F}"/>
              </a:ext>
            </a:extLst>
          </p:cNvPr>
          <p:cNvSpPr txBox="1"/>
          <p:nvPr/>
        </p:nvSpPr>
        <p:spPr>
          <a:xfrm>
            <a:off x="8800429" y="984552"/>
            <a:ext cx="3275160" cy="954107"/>
          </a:xfrm>
          <a:prstGeom prst="rect">
            <a:avLst/>
          </a:prstGeom>
          <a:noFill/>
        </p:spPr>
        <p:txBody>
          <a:bodyPr wrap="square" rtlCol="0">
            <a:spAutoFit/>
          </a:bodyPr>
          <a:lstStyle/>
          <a:p>
            <a:r>
              <a:rPr lang="en-US" sz="2800" b="1" dirty="0">
                <a:latin typeface="Arial Black" panose="020B0604020202020204" pitchFamily="34" charset="0"/>
                <a:cs typeface="Arial Black" panose="020B0604020202020204" pitchFamily="34" charset="0"/>
              </a:rPr>
              <a:t>Global Standing</a:t>
            </a:r>
          </a:p>
          <a:p>
            <a:r>
              <a:rPr lang="en-US" sz="1400" dirty="0">
                <a:latin typeface="Arial" panose="020B0604020202020204" pitchFamily="34" charset="0"/>
                <a:cs typeface="Arial" panose="020B0604020202020204" pitchFamily="34" charset="0"/>
              </a:rPr>
              <a:t>Consistent growth in top leading rankings</a:t>
            </a:r>
          </a:p>
        </p:txBody>
      </p:sp>
      <p:sp>
        <p:nvSpPr>
          <p:cNvPr id="33" name="Title 1">
            <a:extLst>
              <a:ext uri="{FF2B5EF4-FFF2-40B4-BE49-F238E27FC236}">
                <a16:creationId xmlns:a16="http://schemas.microsoft.com/office/drawing/2014/main" id="{E3C20BAF-3846-DB4E-9C22-AE52F97742CA}"/>
              </a:ext>
            </a:extLst>
          </p:cNvPr>
          <p:cNvSpPr txBox="1">
            <a:spLocks/>
          </p:cNvSpPr>
          <p:nvPr/>
        </p:nvSpPr>
        <p:spPr>
          <a:xfrm>
            <a:off x="4015108" y="984552"/>
            <a:ext cx="3985159" cy="92393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latin typeface="Arial Black" panose="020B0A04020102020204" pitchFamily="34" charset="0"/>
                <a:cs typeface="Arial Black" panose="020B0604020202020204" pitchFamily="34" charset="0"/>
              </a:rPr>
              <a:t>Driving Research Excellence</a:t>
            </a:r>
            <a:endParaRPr lang="en-US" sz="2800" b="1" baseline="30000" dirty="0">
              <a:latin typeface="Arial Black" panose="020B0A04020102020204" pitchFamily="34" charset="0"/>
              <a:cs typeface="Arial" panose="020B0604020202020204" pitchFamily="34" charset="0"/>
            </a:endParaRPr>
          </a:p>
          <a:p>
            <a:pPr>
              <a:lnSpc>
                <a:spcPct val="100000"/>
              </a:lnSpc>
              <a:spcBef>
                <a:spcPts val="600"/>
              </a:spcBef>
            </a:pPr>
            <a:r>
              <a:rPr lang="en-US" sz="2000" baseline="30000" dirty="0">
                <a:latin typeface="Arial" panose="020B0604020202020204" pitchFamily="34" charset="0"/>
                <a:cs typeface="Arial" panose="020B0604020202020204" pitchFamily="34" charset="0"/>
              </a:rPr>
              <a:t>Exponential citations growth rate</a:t>
            </a:r>
          </a:p>
        </p:txBody>
      </p:sp>
      <p:grpSp>
        <p:nvGrpSpPr>
          <p:cNvPr id="44" name="Group 43">
            <a:extLst>
              <a:ext uri="{FF2B5EF4-FFF2-40B4-BE49-F238E27FC236}">
                <a16:creationId xmlns:a16="http://schemas.microsoft.com/office/drawing/2014/main" id="{D53464AC-65AD-8904-5DD9-91F2BA674ED5}"/>
              </a:ext>
            </a:extLst>
          </p:cNvPr>
          <p:cNvGrpSpPr/>
          <p:nvPr/>
        </p:nvGrpSpPr>
        <p:grpSpPr>
          <a:xfrm>
            <a:off x="339790" y="2576180"/>
            <a:ext cx="3131736" cy="1251975"/>
            <a:chOff x="429593" y="2408688"/>
            <a:chExt cx="3131736" cy="1251975"/>
          </a:xfrm>
        </p:grpSpPr>
        <p:sp>
          <p:nvSpPr>
            <p:cNvPr id="8" name="Title 1">
              <a:extLst>
                <a:ext uri="{FF2B5EF4-FFF2-40B4-BE49-F238E27FC236}">
                  <a16:creationId xmlns:a16="http://schemas.microsoft.com/office/drawing/2014/main" id="{44CB1782-3BB6-5DEC-13FF-CDAC2E37A458}"/>
                </a:ext>
              </a:extLst>
            </p:cNvPr>
            <p:cNvSpPr txBox="1">
              <a:spLocks/>
            </p:cNvSpPr>
            <p:nvPr/>
          </p:nvSpPr>
          <p:spPr>
            <a:xfrm>
              <a:off x="429593" y="2942258"/>
              <a:ext cx="1041679" cy="71840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60000"/>
                </a:lnSpc>
              </a:pPr>
              <a:r>
                <a:rPr lang="en-US" sz="6600" b="1" dirty="0">
                  <a:solidFill>
                    <a:srgbClr val="009767"/>
                  </a:solidFill>
                  <a:latin typeface="Arial Black" panose="020B0A04020102020204" pitchFamily="34" charset="0"/>
                  <a:cs typeface="KFUPM" pitchFamily="2" charset="-78"/>
                </a:rPr>
                <a:t>0</a:t>
              </a:r>
              <a:endParaRPr lang="en-US" sz="3200" b="1" dirty="0">
                <a:solidFill>
                  <a:srgbClr val="009767"/>
                </a:solidFill>
                <a:latin typeface="Arial Black" panose="020B0A04020102020204" pitchFamily="34" charset="0"/>
                <a:cs typeface="KFUPM" pitchFamily="2" charset="-78"/>
              </a:endParaRPr>
            </a:p>
            <a:p>
              <a:pPr algn="ctr"/>
              <a:r>
                <a:rPr lang="en-US" sz="1600" b="1" dirty="0">
                  <a:solidFill>
                    <a:srgbClr val="009767"/>
                  </a:solidFill>
                  <a:latin typeface="Arial" panose="020B0604020202020204" pitchFamily="34" charset="0"/>
                  <a:cs typeface="Arial" panose="020B0604020202020204" pitchFamily="34" charset="0"/>
                </a:rPr>
                <a:t>Equity</a:t>
              </a:r>
              <a:endParaRPr lang="en-SA" sz="1600" b="1" dirty="0">
                <a:solidFill>
                  <a:srgbClr val="009767"/>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2E55CB65-C50F-7C8B-BD58-EF41BBCF7B7C}"/>
                </a:ext>
              </a:extLst>
            </p:cNvPr>
            <p:cNvSpPr txBox="1">
              <a:spLocks/>
            </p:cNvSpPr>
            <p:nvPr/>
          </p:nvSpPr>
          <p:spPr>
            <a:xfrm>
              <a:off x="1474621" y="2942258"/>
              <a:ext cx="1041679" cy="71840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60000"/>
                </a:lnSpc>
              </a:pPr>
              <a:r>
                <a:rPr lang="en-US" sz="6600" b="1" dirty="0">
                  <a:solidFill>
                    <a:srgbClr val="009767"/>
                  </a:solidFill>
                  <a:latin typeface="Arial Black" panose="020B0A04020102020204" pitchFamily="34" charset="0"/>
                  <a:cs typeface="KFUPM" pitchFamily="2" charset="-78"/>
                </a:rPr>
                <a:t>0</a:t>
              </a:r>
              <a:endParaRPr lang="en-US" sz="3200" b="1" dirty="0">
                <a:solidFill>
                  <a:srgbClr val="009767"/>
                </a:solidFill>
                <a:latin typeface="Arial Black" panose="020B0A04020102020204" pitchFamily="34" charset="0"/>
                <a:cs typeface="KFUPM" pitchFamily="2" charset="-78"/>
              </a:endParaRPr>
            </a:p>
            <a:p>
              <a:pPr algn="ctr"/>
              <a:r>
                <a:rPr lang="en-US" sz="1600" b="1" dirty="0">
                  <a:solidFill>
                    <a:srgbClr val="009767"/>
                  </a:solidFill>
                  <a:latin typeface="Arial" panose="020B0604020202020204" pitchFamily="34" charset="0"/>
                  <a:cs typeface="Arial" panose="020B0604020202020204" pitchFamily="34" charset="0"/>
                </a:rPr>
                <a:t>Royalty</a:t>
              </a:r>
              <a:endParaRPr lang="en-SA" sz="1600" b="1" dirty="0">
                <a:solidFill>
                  <a:srgbClr val="009767"/>
                </a:solidFill>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EF241457-4A8A-FA96-3435-83FE911B784C}"/>
                </a:ext>
              </a:extLst>
            </p:cNvPr>
            <p:cNvSpPr txBox="1">
              <a:spLocks/>
            </p:cNvSpPr>
            <p:nvPr/>
          </p:nvSpPr>
          <p:spPr>
            <a:xfrm>
              <a:off x="2519650" y="2942258"/>
              <a:ext cx="1041679" cy="71840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60000"/>
                </a:lnSpc>
              </a:pPr>
              <a:r>
                <a:rPr lang="en-US" sz="6600" b="1" dirty="0">
                  <a:solidFill>
                    <a:srgbClr val="009767"/>
                  </a:solidFill>
                  <a:latin typeface="Arial Black" panose="020B0A04020102020204" pitchFamily="34" charset="0"/>
                  <a:cs typeface="KFUPM" pitchFamily="2" charset="-78"/>
                </a:rPr>
                <a:t>0</a:t>
              </a:r>
              <a:endParaRPr lang="en-US" sz="3200" b="1" dirty="0">
                <a:solidFill>
                  <a:srgbClr val="009767"/>
                </a:solidFill>
                <a:latin typeface="Arial Black" panose="020B0A04020102020204" pitchFamily="34" charset="0"/>
                <a:cs typeface="KFUPM" pitchFamily="2" charset="-78"/>
              </a:endParaRPr>
            </a:p>
            <a:p>
              <a:pPr algn="ctr"/>
              <a:r>
                <a:rPr lang="en-US" sz="1600" b="1" dirty="0">
                  <a:solidFill>
                    <a:srgbClr val="009767"/>
                  </a:solidFill>
                  <a:latin typeface="Arial" panose="020B0604020202020204" pitchFamily="34" charset="0"/>
                  <a:cs typeface="Arial" panose="020B0604020202020204" pitchFamily="34" charset="0"/>
                </a:rPr>
                <a:t>Fees</a:t>
              </a:r>
              <a:endParaRPr lang="en-SA" sz="1600" b="1" dirty="0">
                <a:solidFill>
                  <a:srgbClr val="009767"/>
                </a:solidFill>
                <a:latin typeface="Arial" panose="020B0604020202020204" pitchFamily="34" charset="0"/>
                <a:cs typeface="Arial" panose="020B0604020202020204" pitchFamily="34" charset="0"/>
              </a:endParaRPr>
            </a:p>
          </p:txBody>
        </p:sp>
        <p:sp>
          <p:nvSpPr>
            <p:cNvPr id="38" name="Title 1">
              <a:extLst>
                <a:ext uri="{FF2B5EF4-FFF2-40B4-BE49-F238E27FC236}">
                  <a16:creationId xmlns:a16="http://schemas.microsoft.com/office/drawing/2014/main" id="{0861645C-1037-DBA5-B99E-9FE275330649}"/>
                </a:ext>
              </a:extLst>
            </p:cNvPr>
            <p:cNvSpPr txBox="1">
              <a:spLocks/>
            </p:cNvSpPr>
            <p:nvPr/>
          </p:nvSpPr>
          <p:spPr>
            <a:xfrm>
              <a:off x="500049" y="2408688"/>
              <a:ext cx="3061280" cy="15731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baseline="30000" dirty="0">
                  <a:solidFill>
                    <a:srgbClr val="115F66"/>
                  </a:solidFill>
                  <a:latin typeface="Arial Black" panose="020B0A04020102020204" pitchFamily="34" charset="0"/>
                  <a:cs typeface="Arial Black" panose="020B0604020202020204" pitchFamily="34" charset="0"/>
                </a:rPr>
                <a:t>The 0-0-0 Zero Policy</a:t>
              </a:r>
              <a:endParaRPr lang="en-SA" sz="3600" b="1" baseline="30000" dirty="0">
                <a:solidFill>
                  <a:srgbClr val="115F66"/>
                </a:solidFill>
                <a:latin typeface="Arial Black" panose="020B0A04020102020204" pitchFamily="34" charset="0"/>
                <a:cs typeface="Arial Black" panose="020B0604020202020204" pitchFamily="34" charset="0"/>
              </a:endParaRPr>
            </a:p>
          </p:txBody>
        </p:sp>
      </p:grpSp>
      <p:sp>
        <p:nvSpPr>
          <p:cNvPr id="2" name="Title 1">
            <a:extLst>
              <a:ext uri="{FF2B5EF4-FFF2-40B4-BE49-F238E27FC236}">
                <a16:creationId xmlns:a16="http://schemas.microsoft.com/office/drawing/2014/main" id="{40401706-9205-EB2E-532C-D0453A03A422}"/>
              </a:ext>
            </a:extLst>
          </p:cNvPr>
          <p:cNvSpPr txBox="1">
            <a:spLocks/>
          </p:cNvSpPr>
          <p:nvPr/>
        </p:nvSpPr>
        <p:spPr>
          <a:xfrm>
            <a:off x="8798312" y="4517255"/>
            <a:ext cx="1887320" cy="21998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200" b="1" dirty="0">
                <a:solidFill>
                  <a:srgbClr val="115F66"/>
                </a:solidFill>
                <a:latin typeface="Arial" panose="020B0604020202020204" pitchFamily="34" charset="0"/>
                <a:cs typeface="Arial" panose="020B0604020202020204" pitchFamily="34" charset="0"/>
              </a:rPr>
              <a:t>Ahead of</a:t>
            </a:r>
          </a:p>
        </p:txBody>
      </p:sp>
      <p:sp>
        <p:nvSpPr>
          <p:cNvPr id="14" name="Title 1">
            <a:extLst>
              <a:ext uri="{FF2B5EF4-FFF2-40B4-BE49-F238E27FC236}">
                <a16:creationId xmlns:a16="http://schemas.microsoft.com/office/drawing/2014/main" id="{7AA6D574-38D9-DC44-1467-6AEEDE5C6EE1}"/>
              </a:ext>
            </a:extLst>
          </p:cNvPr>
          <p:cNvSpPr txBox="1">
            <a:spLocks/>
          </p:cNvSpPr>
          <p:nvPr/>
        </p:nvSpPr>
        <p:spPr>
          <a:xfrm rot="19150089">
            <a:off x="5908305" y="4400376"/>
            <a:ext cx="615950" cy="14574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1200" i="1" baseline="30000" dirty="0">
                <a:latin typeface="Arial" panose="020B0604020202020204" pitchFamily="34" charset="0"/>
                <a:cs typeface="Arial" panose="020B0604020202020204" pitchFamily="34" charset="0"/>
              </a:rPr>
              <a:t>KFUPM</a:t>
            </a:r>
          </a:p>
        </p:txBody>
      </p:sp>
      <p:graphicFrame>
        <p:nvGraphicFramePr>
          <p:cNvPr id="6" name="Content Placeholder 6">
            <a:extLst>
              <a:ext uri="{FF2B5EF4-FFF2-40B4-BE49-F238E27FC236}">
                <a16:creationId xmlns:a16="http://schemas.microsoft.com/office/drawing/2014/main" id="{B5B565CB-68C6-967D-35B6-A569EF417749}"/>
              </a:ext>
            </a:extLst>
          </p:cNvPr>
          <p:cNvGraphicFramePr>
            <a:graphicFrameLocks/>
          </p:cNvGraphicFramePr>
          <p:nvPr>
            <p:extLst>
              <p:ext uri="{D42A27DB-BD31-4B8C-83A1-F6EECF244321}">
                <p14:modId xmlns:p14="http://schemas.microsoft.com/office/powerpoint/2010/main" val="3629347085"/>
              </p:ext>
            </p:extLst>
          </p:nvPr>
        </p:nvGraphicFramePr>
        <p:xfrm>
          <a:off x="3855989" y="1379693"/>
          <a:ext cx="5610299" cy="5051087"/>
        </p:xfrm>
        <a:graphic>
          <a:graphicData uri="http://schemas.openxmlformats.org/drawingml/2006/chart">
            <c:chart xmlns:c="http://schemas.openxmlformats.org/drawingml/2006/chart" xmlns:r="http://schemas.openxmlformats.org/officeDocument/2006/relationships" r:id="rId4"/>
          </a:graphicData>
        </a:graphic>
      </p:graphicFrame>
      <p:sp>
        <p:nvSpPr>
          <p:cNvPr id="19" name="Freeform: Shape 18">
            <a:extLst>
              <a:ext uri="{FF2B5EF4-FFF2-40B4-BE49-F238E27FC236}">
                <a16:creationId xmlns:a16="http://schemas.microsoft.com/office/drawing/2014/main" id="{F2AF8409-1FAD-961B-FE31-4B9D2ABE06B2}"/>
              </a:ext>
            </a:extLst>
          </p:cNvPr>
          <p:cNvSpPr/>
          <p:nvPr/>
        </p:nvSpPr>
        <p:spPr>
          <a:xfrm>
            <a:off x="5756297" y="5299023"/>
            <a:ext cx="2801620" cy="642037"/>
          </a:xfrm>
          <a:custGeom>
            <a:avLst/>
            <a:gdLst>
              <a:gd name="csX0" fmla="*/ 2824480 w 2827020"/>
              <a:gd name="csY0" fmla="*/ 0 h 561340"/>
              <a:gd name="csX1" fmla="*/ 2827020 w 2827020"/>
              <a:gd name="csY1" fmla="*/ 561340 h 561340"/>
              <a:gd name="csX2" fmla="*/ 0 w 2827020"/>
              <a:gd name="csY2" fmla="*/ 558800 h 561340"/>
              <a:gd name="csX3" fmla="*/ 2540 w 2827020"/>
              <a:gd name="csY3" fmla="*/ 134620 h 561340"/>
              <a:gd name="csX4" fmla="*/ 1950720 w 2827020"/>
              <a:gd name="csY4" fmla="*/ 142240 h 561340"/>
              <a:gd name="csX5" fmla="*/ 1950720 w 2827020"/>
              <a:gd name="csY5" fmla="*/ 2540 h 561340"/>
              <a:gd name="csX0" fmla="*/ 2824480 w 2827020"/>
              <a:gd name="csY0" fmla="*/ 0 h 561340"/>
              <a:gd name="csX1" fmla="*/ 2827020 w 2827020"/>
              <a:gd name="csY1" fmla="*/ 561340 h 561340"/>
              <a:gd name="csX2" fmla="*/ 0 w 2827020"/>
              <a:gd name="csY2" fmla="*/ 558800 h 561340"/>
              <a:gd name="csX3" fmla="*/ 2540 w 2827020"/>
              <a:gd name="csY3" fmla="*/ 134620 h 561340"/>
              <a:gd name="csX4" fmla="*/ 1950720 w 2827020"/>
              <a:gd name="csY4" fmla="*/ 142240 h 561340"/>
              <a:gd name="csX5" fmla="*/ 1950720 w 2827020"/>
              <a:gd name="csY5" fmla="*/ 2540 h 561340"/>
              <a:gd name="csX6" fmla="*/ 2824480 w 2827020"/>
              <a:gd name="csY6" fmla="*/ 0 h 561340"/>
              <a:gd name="csX0" fmla="*/ 2824480 w 2827020"/>
              <a:gd name="csY0" fmla="*/ 7620 h 568960"/>
              <a:gd name="csX1" fmla="*/ 2827020 w 2827020"/>
              <a:gd name="csY1" fmla="*/ 568960 h 568960"/>
              <a:gd name="csX2" fmla="*/ 0 w 2827020"/>
              <a:gd name="csY2" fmla="*/ 566420 h 568960"/>
              <a:gd name="csX3" fmla="*/ 2540 w 2827020"/>
              <a:gd name="csY3" fmla="*/ 142240 h 568960"/>
              <a:gd name="csX4" fmla="*/ 1950720 w 2827020"/>
              <a:gd name="csY4" fmla="*/ 149860 h 568960"/>
              <a:gd name="csX5" fmla="*/ 1950720 w 2827020"/>
              <a:gd name="csY5" fmla="*/ 0 h 568960"/>
              <a:gd name="csX6" fmla="*/ 2824480 w 2827020"/>
              <a:gd name="csY6" fmla="*/ 7620 h 568960"/>
              <a:gd name="csX0" fmla="*/ 2824480 w 2827020"/>
              <a:gd name="csY0" fmla="*/ 0 h 561340"/>
              <a:gd name="csX1" fmla="*/ 2827020 w 2827020"/>
              <a:gd name="csY1" fmla="*/ 561340 h 561340"/>
              <a:gd name="csX2" fmla="*/ 0 w 2827020"/>
              <a:gd name="csY2" fmla="*/ 558800 h 561340"/>
              <a:gd name="csX3" fmla="*/ 2540 w 2827020"/>
              <a:gd name="csY3" fmla="*/ 134620 h 561340"/>
              <a:gd name="csX4" fmla="*/ 1950720 w 2827020"/>
              <a:gd name="csY4" fmla="*/ 142240 h 561340"/>
              <a:gd name="csX5" fmla="*/ 1950720 w 2827020"/>
              <a:gd name="csY5" fmla="*/ 0 h 561340"/>
              <a:gd name="csX6" fmla="*/ 2824480 w 2827020"/>
              <a:gd name="csY6" fmla="*/ 0 h 561340"/>
              <a:gd name="csX0" fmla="*/ 2824480 w 2827020"/>
              <a:gd name="csY0" fmla="*/ 0 h 561340"/>
              <a:gd name="csX1" fmla="*/ 2827020 w 2827020"/>
              <a:gd name="csY1" fmla="*/ 561340 h 561340"/>
              <a:gd name="csX2" fmla="*/ 0 w 2827020"/>
              <a:gd name="csY2" fmla="*/ 558800 h 561340"/>
              <a:gd name="csX3" fmla="*/ 2540 w 2827020"/>
              <a:gd name="csY3" fmla="*/ 134620 h 561340"/>
              <a:gd name="csX4" fmla="*/ 1999417 w 2827020"/>
              <a:gd name="csY4" fmla="*/ 142240 h 561340"/>
              <a:gd name="csX5" fmla="*/ 1950720 w 2827020"/>
              <a:gd name="csY5" fmla="*/ 0 h 561340"/>
              <a:gd name="csX6" fmla="*/ 2824480 w 2827020"/>
              <a:gd name="csY6" fmla="*/ 0 h 561340"/>
              <a:gd name="csX0" fmla="*/ 2824480 w 2827020"/>
              <a:gd name="csY0" fmla="*/ 0 h 561340"/>
              <a:gd name="csX1" fmla="*/ 2827020 w 2827020"/>
              <a:gd name="csY1" fmla="*/ 561340 h 561340"/>
              <a:gd name="csX2" fmla="*/ 0 w 2827020"/>
              <a:gd name="csY2" fmla="*/ 558800 h 561340"/>
              <a:gd name="csX3" fmla="*/ 2540 w 2827020"/>
              <a:gd name="csY3" fmla="*/ 134620 h 561340"/>
              <a:gd name="csX4" fmla="*/ 1999417 w 2827020"/>
              <a:gd name="csY4" fmla="*/ 142240 h 561340"/>
              <a:gd name="csX5" fmla="*/ 1986602 w 2827020"/>
              <a:gd name="csY5" fmla="*/ 0 h 561340"/>
              <a:gd name="csX6" fmla="*/ 2824480 w 2827020"/>
              <a:gd name="csY6" fmla="*/ 0 h 561340"/>
              <a:gd name="csX0" fmla="*/ 2824480 w 2827020"/>
              <a:gd name="csY0" fmla="*/ 0 h 561340"/>
              <a:gd name="csX1" fmla="*/ 2827020 w 2827020"/>
              <a:gd name="csY1" fmla="*/ 561340 h 561340"/>
              <a:gd name="csX2" fmla="*/ 0 w 2827020"/>
              <a:gd name="csY2" fmla="*/ 558800 h 561340"/>
              <a:gd name="csX3" fmla="*/ 2540 w 2827020"/>
              <a:gd name="csY3" fmla="*/ 134620 h 561340"/>
              <a:gd name="csX4" fmla="*/ 1999417 w 2827020"/>
              <a:gd name="csY4" fmla="*/ 142240 h 561340"/>
              <a:gd name="csX5" fmla="*/ 1996854 w 2827020"/>
              <a:gd name="csY5" fmla="*/ 0 h 561340"/>
              <a:gd name="csX6" fmla="*/ 2824480 w 2827020"/>
              <a:gd name="csY6" fmla="*/ 0 h 56134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2827020" h="561340">
                <a:moveTo>
                  <a:pt x="2824480" y="0"/>
                </a:moveTo>
                <a:cubicBezTo>
                  <a:pt x="2825327" y="187113"/>
                  <a:pt x="2826173" y="374227"/>
                  <a:pt x="2827020" y="561340"/>
                </a:cubicBezTo>
                <a:lnTo>
                  <a:pt x="0" y="558800"/>
                </a:lnTo>
                <a:cubicBezTo>
                  <a:pt x="847" y="417407"/>
                  <a:pt x="1693" y="276013"/>
                  <a:pt x="2540" y="134620"/>
                </a:cubicBezTo>
                <a:lnTo>
                  <a:pt x="1999417" y="142240"/>
                </a:lnTo>
                <a:cubicBezTo>
                  <a:pt x="1998563" y="94827"/>
                  <a:pt x="1997708" y="47413"/>
                  <a:pt x="1996854" y="0"/>
                </a:cubicBezTo>
                <a:lnTo>
                  <a:pt x="2824480" y="0"/>
                </a:lnTo>
                <a:close/>
              </a:path>
            </a:pathLst>
          </a:custGeom>
          <a:noFill/>
          <a:ln w="12700">
            <a:solidFill>
              <a:srgbClr val="115F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A12A6F51-38A5-8684-07F3-1370A1CAA77E}"/>
              </a:ext>
            </a:extLst>
          </p:cNvPr>
          <p:cNvSpPr>
            <a:spLocks noChangeAspect="1"/>
          </p:cNvSpPr>
          <p:nvPr/>
        </p:nvSpPr>
        <p:spPr>
          <a:xfrm>
            <a:off x="348707" y="852300"/>
            <a:ext cx="182880" cy="18288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SA" sz="1200" b="1" dirty="0">
                <a:solidFill>
                  <a:srgbClr val="FFFFFF"/>
                </a:solidFill>
              </a:rPr>
              <a:t>5</a:t>
            </a:r>
            <a:endParaRPr lang="en-US" sz="1200" b="1" dirty="0">
              <a:solidFill>
                <a:srgbClr val="FFFFFF"/>
              </a:solidFill>
            </a:endParaRPr>
          </a:p>
        </p:txBody>
      </p:sp>
      <p:sp>
        <p:nvSpPr>
          <p:cNvPr id="7" name="Oval 6">
            <a:extLst>
              <a:ext uri="{FF2B5EF4-FFF2-40B4-BE49-F238E27FC236}">
                <a16:creationId xmlns:a16="http://schemas.microsoft.com/office/drawing/2014/main" id="{FDD2EF3D-3CEA-7CD8-6C8C-B5AEF2842A83}"/>
              </a:ext>
            </a:extLst>
          </p:cNvPr>
          <p:cNvSpPr>
            <a:spLocks noChangeAspect="1"/>
          </p:cNvSpPr>
          <p:nvPr/>
        </p:nvSpPr>
        <p:spPr>
          <a:xfrm>
            <a:off x="3890437" y="852300"/>
            <a:ext cx="182880" cy="18288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SA" sz="1200" b="1" dirty="0">
                <a:solidFill>
                  <a:srgbClr val="FFFFFF"/>
                </a:solidFill>
              </a:rPr>
              <a:t>6</a:t>
            </a:r>
            <a:endParaRPr lang="en-US" sz="1200" b="1" dirty="0">
              <a:solidFill>
                <a:srgbClr val="FFFFFF"/>
              </a:solidFill>
            </a:endParaRPr>
          </a:p>
        </p:txBody>
      </p:sp>
      <p:sp>
        <p:nvSpPr>
          <p:cNvPr id="9" name="Oval 8">
            <a:extLst>
              <a:ext uri="{FF2B5EF4-FFF2-40B4-BE49-F238E27FC236}">
                <a16:creationId xmlns:a16="http://schemas.microsoft.com/office/drawing/2014/main" id="{31A3BAE9-3EBE-E9CD-0F72-2E64FEA3CEE5}"/>
              </a:ext>
            </a:extLst>
          </p:cNvPr>
          <p:cNvSpPr>
            <a:spLocks noChangeAspect="1"/>
          </p:cNvSpPr>
          <p:nvPr/>
        </p:nvSpPr>
        <p:spPr>
          <a:xfrm>
            <a:off x="8710299" y="852300"/>
            <a:ext cx="182880" cy="18288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SA" sz="1200" b="1" dirty="0">
                <a:solidFill>
                  <a:srgbClr val="FFFFFF"/>
                </a:solidFill>
              </a:rPr>
              <a:t>7</a:t>
            </a:r>
            <a:endParaRPr lang="en-US" sz="1200" b="1" dirty="0">
              <a:solidFill>
                <a:srgbClr val="FFFFFF"/>
              </a:solidFill>
            </a:endParaRPr>
          </a:p>
        </p:txBody>
      </p:sp>
      <p:sp>
        <p:nvSpPr>
          <p:cNvPr id="15" name="Title 1">
            <a:extLst>
              <a:ext uri="{FF2B5EF4-FFF2-40B4-BE49-F238E27FC236}">
                <a16:creationId xmlns:a16="http://schemas.microsoft.com/office/drawing/2014/main" id="{760BB949-D80D-986C-9AF2-01B4BF09506E}"/>
              </a:ext>
            </a:extLst>
          </p:cNvPr>
          <p:cNvSpPr txBox="1">
            <a:spLocks/>
          </p:cNvSpPr>
          <p:nvPr/>
        </p:nvSpPr>
        <p:spPr>
          <a:xfrm>
            <a:off x="4983327" y="5504116"/>
            <a:ext cx="780983" cy="369332"/>
          </a:xfrm>
          <a:prstGeom prst="rect">
            <a:avLst/>
          </a:prstGeom>
        </p:spPr>
        <p:txBody>
          <a:bodyPr wrap="non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000" dirty="0">
                <a:solidFill>
                  <a:srgbClr val="115F66"/>
                </a:solidFill>
                <a:latin typeface="Arial" panose="020B0604020202020204" pitchFamily="34" charset="0"/>
                <a:cs typeface="Arial" panose="020B0604020202020204" pitchFamily="34" charset="0"/>
              </a:rPr>
              <a:t>already</a:t>
            </a:r>
          </a:p>
          <a:p>
            <a:r>
              <a:rPr lang="en-US" sz="1000" dirty="0">
                <a:solidFill>
                  <a:srgbClr val="115F66"/>
                </a:solidFill>
                <a:latin typeface="Arial" panose="020B0604020202020204" pitchFamily="34" charset="0"/>
                <a:cs typeface="Arial" panose="020B0604020202020204" pitchFamily="34" charset="0"/>
              </a:rPr>
              <a:t>surpassed</a:t>
            </a:r>
          </a:p>
        </p:txBody>
      </p:sp>
      <p:grpSp>
        <p:nvGrpSpPr>
          <p:cNvPr id="39" name="Group 38">
            <a:extLst>
              <a:ext uri="{FF2B5EF4-FFF2-40B4-BE49-F238E27FC236}">
                <a16:creationId xmlns:a16="http://schemas.microsoft.com/office/drawing/2014/main" id="{D502840A-F884-D14E-88C9-DBE4EA80B13F}"/>
              </a:ext>
            </a:extLst>
          </p:cNvPr>
          <p:cNvGrpSpPr/>
          <p:nvPr/>
        </p:nvGrpSpPr>
        <p:grpSpPr>
          <a:xfrm>
            <a:off x="8728022" y="4832069"/>
            <a:ext cx="3232000" cy="1344094"/>
            <a:chOff x="2885767" y="399571"/>
            <a:chExt cx="7866773" cy="3271561"/>
          </a:xfrm>
        </p:grpSpPr>
        <p:pic>
          <p:nvPicPr>
            <p:cNvPr id="40" name="Picture 8" descr="Horizontal W crest logo in full color for web/digital use.">
              <a:extLst>
                <a:ext uri="{FF2B5EF4-FFF2-40B4-BE49-F238E27FC236}">
                  <a16:creationId xmlns:a16="http://schemas.microsoft.com/office/drawing/2014/main" id="{087A945B-1FA8-5CD1-9116-80BA25C289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24833" y="399571"/>
              <a:ext cx="2149502" cy="938616"/>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0" descr="Welcome to Build-A-Grad Website">
              <a:extLst>
                <a:ext uri="{FF2B5EF4-FFF2-40B4-BE49-F238E27FC236}">
                  <a16:creationId xmlns:a16="http://schemas.microsoft.com/office/drawing/2014/main" id="{46D235C4-649F-30BC-5282-8105DB5C351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1345" y="1482881"/>
              <a:ext cx="1686312" cy="421031"/>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descr="A blue and white logo&#10;&#10;Description automatically generated">
              <a:extLst>
                <a:ext uri="{FF2B5EF4-FFF2-40B4-BE49-F238E27FC236}">
                  <a16:creationId xmlns:a16="http://schemas.microsoft.com/office/drawing/2014/main" id="{E893DF21-4087-107D-5525-AEFC30E7A5D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59471" y="1314121"/>
              <a:ext cx="2064553" cy="853839"/>
            </a:xfrm>
            <a:prstGeom prst="rect">
              <a:avLst/>
            </a:prstGeom>
          </p:spPr>
        </p:pic>
        <p:pic>
          <p:nvPicPr>
            <p:cNvPr id="45" name="Picture 44">
              <a:extLst>
                <a:ext uri="{FF2B5EF4-FFF2-40B4-BE49-F238E27FC236}">
                  <a16:creationId xmlns:a16="http://schemas.microsoft.com/office/drawing/2014/main" id="{084B1253-185F-0753-EDFA-4B91BE5C2336}"/>
                </a:ext>
              </a:extLst>
            </p:cNvPr>
            <p:cNvPicPr>
              <a:picLocks noChangeAspect="1"/>
            </p:cNvPicPr>
            <p:nvPr/>
          </p:nvPicPr>
          <p:blipFill>
            <a:blip r:embed="rId8"/>
            <a:srcRect l="8018" t="36477" r="8018" b="37126"/>
            <a:stretch/>
          </p:blipFill>
          <p:spPr>
            <a:xfrm>
              <a:off x="8525186" y="1455787"/>
              <a:ext cx="2149502" cy="507230"/>
            </a:xfrm>
            <a:prstGeom prst="rect">
              <a:avLst/>
            </a:prstGeom>
          </p:spPr>
        </p:pic>
        <p:pic>
          <p:nvPicPr>
            <p:cNvPr id="46" name="Picture 6" descr="Logos | Brand Guide">
              <a:extLst>
                <a:ext uri="{FF2B5EF4-FFF2-40B4-BE49-F238E27FC236}">
                  <a16:creationId xmlns:a16="http://schemas.microsoft.com/office/drawing/2014/main" id="{59DC1D9F-5DA0-E25C-1CFB-EB032295956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85767" y="2167821"/>
              <a:ext cx="1840232" cy="651749"/>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8" descr="Mines - New Logo Usage">
              <a:extLst>
                <a:ext uri="{FF2B5EF4-FFF2-40B4-BE49-F238E27FC236}">
                  <a16:creationId xmlns:a16="http://schemas.microsoft.com/office/drawing/2014/main" id="{854F1D00-02E4-4F28-899E-7581EA4B52D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77322" y="2230081"/>
              <a:ext cx="1947863" cy="709821"/>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12" descr="Texas A&amp;M University">
              <a:extLst>
                <a:ext uri="{FF2B5EF4-FFF2-40B4-BE49-F238E27FC236}">
                  <a16:creationId xmlns:a16="http://schemas.microsoft.com/office/drawing/2014/main" id="{09712759-9F6C-8088-8A93-18010E3842C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695847" y="2326747"/>
              <a:ext cx="2056693" cy="46070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6" descr="UC Davis Logo and symbol, meaning, history, PNG, brand">
              <a:extLst>
                <a:ext uri="{FF2B5EF4-FFF2-40B4-BE49-F238E27FC236}">
                  <a16:creationId xmlns:a16="http://schemas.microsoft.com/office/drawing/2014/main" id="{2303D99D-98C3-90A7-3923-EE2D06B81D1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023666" y="2752996"/>
              <a:ext cx="1632240" cy="918136"/>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4" descr="Rice University Logo, symbol, meaning, history, PNG, brand">
              <a:extLst>
                <a:ext uri="{FF2B5EF4-FFF2-40B4-BE49-F238E27FC236}">
                  <a16:creationId xmlns:a16="http://schemas.microsoft.com/office/drawing/2014/main" id="{E989CB63-353F-8DC4-AF6D-5BB82758C792}"/>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37770" b="37833"/>
            <a:stretch/>
          </p:blipFill>
          <p:spPr bwMode="auto">
            <a:xfrm>
              <a:off x="6861552" y="3119068"/>
              <a:ext cx="2056693" cy="282241"/>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6">
              <a:extLst>
                <a:ext uri="{FF2B5EF4-FFF2-40B4-BE49-F238E27FC236}">
                  <a16:creationId xmlns:a16="http://schemas.microsoft.com/office/drawing/2014/main" id="{B7466EEB-C861-8B73-8066-16010860C858}"/>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4890502" y="3062033"/>
              <a:ext cx="1761755" cy="339275"/>
            </a:xfrm>
            <a:prstGeom prst="rect">
              <a:avLst/>
            </a:prstGeom>
            <a:noFill/>
            <a:extLst>
              <a:ext uri="{909E8E84-426E-40DD-AFC4-6F175D3DCCD1}">
                <a14:hiddenFill xmlns:a14="http://schemas.microsoft.com/office/drawing/2010/main">
                  <a:solidFill>
                    <a:srgbClr val="FFFFFF"/>
                  </a:solidFill>
                </a14:hiddenFill>
              </a:ext>
            </a:extLst>
          </p:spPr>
        </p:pic>
        <p:grpSp>
          <p:nvGrpSpPr>
            <p:cNvPr id="52" name="Group 51">
              <a:extLst>
                <a:ext uri="{FF2B5EF4-FFF2-40B4-BE49-F238E27FC236}">
                  <a16:creationId xmlns:a16="http://schemas.microsoft.com/office/drawing/2014/main" id="{4592B6B4-901A-7C77-0EDB-DAF0745BBC39}"/>
                </a:ext>
              </a:extLst>
            </p:cNvPr>
            <p:cNvGrpSpPr>
              <a:grpSpLocks noChangeAspect="1"/>
            </p:cNvGrpSpPr>
            <p:nvPr/>
          </p:nvGrpSpPr>
          <p:grpSpPr>
            <a:xfrm>
              <a:off x="9127540" y="3039350"/>
              <a:ext cx="1417171" cy="577814"/>
              <a:chOff x="16187957" y="-3953953"/>
              <a:chExt cx="10185599" cy="4152897"/>
            </a:xfrm>
          </p:grpSpPr>
          <p:pic>
            <p:nvPicPr>
              <p:cNvPr id="58" name="Picture 4">
                <a:extLst>
                  <a:ext uri="{FF2B5EF4-FFF2-40B4-BE49-F238E27FC236}">
                    <a16:creationId xmlns:a16="http://schemas.microsoft.com/office/drawing/2014/main" id="{11CE76C4-C85D-B218-A9BA-6A310778B92E}"/>
                  </a:ext>
                </a:extLst>
              </p:cNvPr>
              <p:cNvPicPr>
                <a:picLocks noChangeAspect="1" noChangeArrowheads="1"/>
              </p:cNvPicPr>
              <p:nvPr/>
            </p:nvPicPr>
            <p:blipFill rotWithShape="1">
              <a:blip r:embed="rId15" cstate="screen">
                <a:extLst>
                  <a:ext uri="{28A0092B-C50C-407E-A947-70E740481C1C}">
                    <a14:useLocalDpi xmlns:a14="http://schemas.microsoft.com/office/drawing/2010/main"/>
                  </a:ext>
                </a:extLst>
              </a:blip>
              <a:srcRect/>
              <a:stretch/>
            </p:blipFill>
            <p:spPr bwMode="auto">
              <a:xfrm>
                <a:off x="21333903" y="-3793978"/>
                <a:ext cx="5039653" cy="3290927"/>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58" descr="A red and black logo&#10;&#10;Description automatically generated">
                <a:extLst>
                  <a:ext uri="{FF2B5EF4-FFF2-40B4-BE49-F238E27FC236}">
                    <a16:creationId xmlns:a16="http://schemas.microsoft.com/office/drawing/2014/main" id="{ACC188BF-A926-B027-AFC0-A12FB017A1A1}"/>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16187957" y="-3953953"/>
                <a:ext cx="5448290" cy="4152897"/>
              </a:xfrm>
              <a:prstGeom prst="rect">
                <a:avLst/>
              </a:prstGeom>
            </p:spPr>
          </p:pic>
        </p:grpSp>
        <p:pic>
          <p:nvPicPr>
            <p:cNvPr id="53" name="Picture 52">
              <a:extLst>
                <a:ext uri="{FF2B5EF4-FFF2-40B4-BE49-F238E27FC236}">
                  <a16:creationId xmlns:a16="http://schemas.microsoft.com/office/drawing/2014/main" id="{3B2586E2-EF64-18B3-5252-B4867D0E4893}"/>
                </a:ext>
              </a:extLst>
            </p:cNvPr>
            <p:cNvPicPr>
              <a:picLocks noChangeAspect="1"/>
            </p:cNvPicPr>
            <p:nvPr/>
          </p:nvPicPr>
          <p:blipFill>
            <a:blip r:embed="rId17"/>
            <a:srcRect t="30688" b="30464"/>
            <a:stretch/>
          </p:blipFill>
          <p:spPr>
            <a:xfrm>
              <a:off x="4870113" y="2351959"/>
              <a:ext cx="1569085" cy="342872"/>
            </a:xfrm>
            <a:prstGeom prst="rect">
              <a:avLst/>
            </a:prstGeom>
          </p:spPr>
        </p:pic>
        <p:pic>
          <p:nvPicPr>
            <p:cNvPr id="54" name="Picture 53">
              <a:extLst>
                <a:ext uri="{FF2B5EF4-FFF2-40B4-BE49-F238E27FC236}">
                  <a16:creationId xmlns:a16="http://schemas.microsoft.com/office/drawing/2014/main" id="{5FD6EB98-B504-A6F5-E0FC-133641365404}"/>
                </a:ext>
              </a:extLst>
            </p:cNvPr>
            <p:cNvPicPr>
              <a:picLocks noChangeAspect="1"/>
            </p:cNvPicPr>
            <p:nvPr/>
          </p:nvPicPr>
          <p:blipFill>
            <a:blip r:embed="rId18"/>
            <a:stretch>
              <a:fillRect/>
            </a:stretch>
          </p:blipFill>
          <p:spPr>
            <a:xfrm>
              <a:off x="3090985" y="1372332"/>
              <a:ext cx="1461489" cy="590685"/>
            </a:xfrm>
            <a:prstGeom prst="rect">
              <a:avLst/>
            </a:prstGeom>
          </p:spPr>
        </p:pic>
        <p:pic>
          <p:nvPicPr>
            <p:cNvPr id="55" name="Picture 54">
              <a:extLst>
                <a:ext uri="{FF2B5EF4-FFF2-40B4-BE49-F238E27FC236}">
                  <a16:creationId xmlns:a16="http://schemas.microsoft.com/office/drawing/2014/main" id="{57D75DCF-B00B-8C76-6FFE-D684EECD0ADC}"/>
                </a:ext>
              </a:extLst>
            </p:cNvPr>
            <p:cNvPicPr>
              <a:picLocks noChangeAspect="1"/>
            </p:cNvPicPr>
            <p:nvPr/>
          </p:nvPicPr>
          <p:blipFill>
            <a:blip r:embed="rId19"/>
            <a:stretch>
              <a:fillRect/>
            </a:stretch>
          </p:blipFill>
          <p:spPr>
            <a:xfrm>
              <a:off x="6560917" y="703228"/>
              <a:ext cx="1509671" cy="392465"/>
            </a:xfrm>
            <a:prstGeom prst="rect">
              <a:avLst/>
            </a:prstGeom>
          </p:spPr>
        </p:pic>
        <p:pic>
          <p:nvPicPr>
            <p:cNvPr id="56" name="Picture 55">
              <a:extLst>
                <a:ext uri="{FF2B5EF4-FFF2-40B4-BE49-F238E27FC236}">
                  <a16:creationId xmlns:a16="http://schemas.microsoft.com/office/drawing/2014/main" id="{74611C55-BD83-22EC-1BEF-5D220B56EE4C}"/>
                </a:ext>
              </a:extLst>
            </p:cNvPr>
            <p:cNvPicPr>
              <a:picLocks noChangeAspect="1"/>
            </p:cNvPicPr>
            <p:nvPr/>
          </p:nvPicPr>
          <p:blipFill>
            <a:blip r:embed="rId20"/>
            <a:stretch>
              <a:fillRect/>
            </a:stretch>
          </p:blipFill>
          <p:spPr>
            <a:xfrm>
              <a:off x="4992416" y="416853"/>
              <a:ext cx="1509671" cy="848403"/>
            </a:xfrm>
            <a:prstGeom prst="rect">
              <a:avLst/>
            </a:prstGeom>
          </p:spPr>
        </p:pic>
        <p:pic>
          <p:nvPicPr>
            <p:cNvPr id="57" name="Picture 56">
              <a:extLst>
                <a:ext uri="{FF2B5EF4-FFF2-40B4-BE49-F238E27FC236}">
                  <a16:creationId xmlns:a16="http://schemas.microsoft.com/office/drawing/2014/main" id="{52B0FD7E-38A3-4FA0-C61A-1A18F17DE74F}"/>
                </a:ext>
              </a:extLst>
            </p:cNvPr>
            <p:cNvPicPr>
              <a:picLocks noChangeAspect="1"/>
            </p:cNvPicPr>
            <p:nvPr/>
          </p:nvPicPr>
          <p:blipFill>
            <a:blip r:embed="rId21"/>
            <a:stretch>
              <a:fillRect/>
            </a:stretch>
          </p:blipFill>
          <p:spPr>
            <a:xfrm>
              <a:off x="3267085" y="432117"/>
              <a:ext cx="1509670" cy="849190"/>
            </a:xfrm>
            <a:prstGeom prst="rect">
              <a:avLst/>
            </a:prstGeom>
          </p:spPr>
        </p:pic>
      </p:grpSp>
    </p:spTree>
    <p:extLst>
      <p:ext uri="{BB962C8B-B14F-4D97-AF65-F5344CB8AC3E}">
        <p14:creationId xmlns:p14="http://schemas.microsoft.com/office/powerpoint/2010/main" val="40159167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B2B05-2B9D-FD04-3CBB-F70BB7ECE53A}"/>
              </a:ext>
            </a:extLst>
          </p:cNvPr>
          <p:cNvSpPr>
            <a:spLocks noGrp="1"/>
          </p:cNvSpPr>
          <p:nvPr>
            <p:ph type="ctrTitle"/>
          </p:nvPr>
        </p:nvSpPr>
        <p:spPr/>
        <p:txBody>
          <a:bodyPr/>
          <a:lstStyle/>
          <a:p>
            <a:r>
              <a:rPr lang="en-US" dirty="0">
                <a:latin typeface="Arial" panose="020B0604020202020204" pitchFamily="34" charset="0"/>
                <a:cs typeface="Arial" panose="020B0604020202020204" pitchFamily="34" charset="0"/>
              </a:rPr>
              <a:t>Separator</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Title</a:t>
            </a:r>
            <a:endParaRPr lang="en-SA" dirty="0">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61F5E000-52BB-3766-5C38-3EA12874CD45}"/>
              </a:ext>
            </a:extLst>
          </p:cNvPr>
          <p:cNvSpPr>
            <a:spLocks noGrp="1"/>
          </p:cNvSpPr>
          <p:nvPr>
            <p:ph type="body" sz="quarter" idx="10"/>
          </p:nvPr>
        </p:nvSpPr>
        <p:spPr/>
        <p:txBody>
          <a:bodyPr/>
          <a:lstStyle/>
          <a:p>
            <a:r>
              <a:rPr lang="en-SA" dirty="0">
                <a:latin typeface="Arial" panose="020B0604020202020204" pitchFamily="34" charset="0"/>
                <a:cs typeface="Arial" panose="020B0604020202020204" pitchFamily="34" charset="0"/>
              </a:rPr>
              <a:t>01</a:t>
            </a:r>
          </a:p>
        </p:txBody>
      </p:sp>
    </p:spTree>
    <p:extLst>
      <p:ext uri="{BB962C8B-B14F-4D97-AF65-F5344CB8AC3E}">
        <p14:creationId xmlns:p14="http://schemas.microsoft.com/office/powerpoint/2010/main" val="39534010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10004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B62894-0945-370E-3D70-51781F5FF4B2}"/>
              </a:ext>
            </a:extLst>
          </p:cNvPr>
          <p:cNvPicPr>
            <a:picLocks noChangeAspect="1"/>
          </p:cNvPicPr>
          <p:nvPr/>
        </p:nvPicPr>
        <p:blipFill>
          <a:blip r:embed="rId3"/>
          <a:srcRect t="1" b="32084"/>
          <a:stretch>
            <a:fillRect/>
          </a:stretch>
        </p:blipFill>
        <p:spPr>
          <a:xfrm>
            <a:off x="-231338" y="3528625"/>
            <a:ext cx="12654675" cy="3329375"/>
          </a:xfrm>
          <a:prstGeom prst="rect">
            <a:avLst/>
          </a:prstGeom>
        </p:spPr>
      </p:pic>
      <p:sp>
        <p:nvSpPr>
          <p:cNvPr id="16" name="Title 15">
            <a:extLst>
              <a:ext uri="{FF2B5EF4-FFF2-40B4-BE49-F238E27FC236}">
                <a16:creationId xmlns:a16="http://schemas.microsoft.com/office/drawing/2014/main" id="{464229DD-747A-965C-9935-8EBBB11E255D}"/>
              </a:ext>
            </a:extLst>
          </p:cNvPr>
          <p:cNvSpPr>
            <a:spLocks noGrp="1"/>
          </p:cNvSpPr>
          <p:nvPr>
            <p:ph type="ctrTitle"/>
          </p:nvPr>
        </p:nvSpPr>
        <p:spPr>
          <a:xfrm>
            <a:off x="388938" y="1335190"/>
            <a:ext cx="10599291" cy="1584990"/>
          </a:xfrm>
        </p:spPr>
        <p:txBody>
          <a:bodyPr>
            <a:normAutofit/>
          </a:bodyPr>
          <a:lstStyle/>
          <a:p>
            <a:r>
              <a:rPr lang="en-US" sz="4400" dirty="0">
                <a:latin typeface="Arial Black" panose="020B0604020202020204" pitchFamily="34" charset="0"/>
                <a:cs typeface="Arial Black" panose="020B0604020202020204" pitchFamily="34" charset="0"/>
              </a:rPr>
              <a:t>Presentation Title</a:t>
            </a:r>
            <a:endParaRPr lang="en-SA" sz="4400" dirty="0">
              <a:latin typeface="Arial Black" panose="020B0604020202020204" pitchFamily="34" charset="0"/>
              <a:cs typeface="Arial Black" panose="020B0604020202020204" pitchFamily="34" charset="0"/>
            </a:endParaRPr>
          </a:p>
        </p:txBody>
      </p:sp>
      <p:sp>
        <p:nvSpPr>
          <p:cNvPr id="17" name="Text Placeholder 16">
            <a:extLst>
              <a:ext uri="{FF2B5EF4-FFF2-40B4-BE49-F238E27FC236}">
                <a16:creationId xmlns:a16="http://schemas.microsoft.com/office/drawing/2014/main" id="{3BF0F25C-D2DE-79A1-092F-FF90B1E3266B}"/>
              </a:ext>
            </a:extLst>
          </p:cNvPr>
          <p:cNvSpPr>
            <a:spLocks noGrp="1"/>
          </p:cNvSpPr>
          <p:nvPr>
            <p:ph type="body" sz="quarter" idx="10"/>
          </p:nvPr>
        </p:nvSpPr>
        <p:spPr>
          <a:xfrm>
            <a:off x="388938" y="3161093"/>
            <a:ext cx="2622550" cy="535813"/>
          </a:xfrm>
        </p:spPr>
        <p:txBody>
          <a:bodyPr/>
          <a:lstStyle/>
          <a:p>
            <a:r>
              <a:rPr lang="en-SA" dirty="0">
                <a:latin typeface="Arial" panose="020B0604020202020204" pitchFamily="34" charset="0"/>
                <a:cs typeface="Arial" panose="020B0604020202020204" pitchFamily="34" charset="0"/>
              </a:rPr>
              <a:t>Speaker Name</a:t>
            </a:r>
          </a:p>
        </p:txBody>
      </p:sp>
    </p:spTree>
    <p:extLst>
      <p:ext uri="{BB962C8B-B14F-4D97-AF65-F5344CB8AC3E}">
        <p14:creationId xmlns:p14="http://schemas.microsoft.com/office/powerpoint/2010/main" val="27852274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70CC82-1696-64D9-E39A-F0AF5BAA430E}"/>
            </a:ext>
          </a:extLst>
        </p:cNvPr>
        <p:cNvGrpSpPr/>
        <p:nvPr/>
      </p:nvGrpSpPr>
      <p:grpSpPr>
        <a:xfrm>
          <a:off x="0" y="0"/>
          <a:ext cx="0" cy="0"/>
          <a:chOff x="0" y="0"/>
          <a:chExt cx="0" cy="0"/>
        </a:xfrm>
      </p:grpSpPr>
      <p:sp>
        <p:nvSpPr>
          <p:cNvPr id="16" name="Title 15">
            <a:extLst>
              <a:ext uri="{FF2B5EF4-FFF2-40B4-BE49-F238E27FC236}">
                <a16:creationId xmlns:a16="http://schemas.microsoft.com/office/drawing/2014/main" id="{C15B9BB9-8252-56E4-B948-026902F0F152}"/>
              </a:ext>
            </a:extLst>
          </p:cNvPr>
          <p:cNvSpPr>
            <a:spLocks noGrp="1"/>
          </p:cNvSpPr>
          <p:nvPr>
            <p:ph type="ctrTitle"/>
          </p:nvPr>
        </p:nvSpPr>
        <p:spPr>
          <a:xfrm>
            <a:off x="388938" y="1335190"/>
            <a:ext cx="10599291" cy="1584990"/>
          </a:xfrm>
        </p:spPr>
        <p:txBody>
          <a:bodyPr>
            <a:normAutofit/>
          </a:bodyPr>
          <a:lstStyle/>
          <a:p>
            <a:r>
              <a:rPr lang="en-US" sz="4400" dirty="0">
                <a:latin typeface="Arial Black" panose="020B0604020202020204" pitchFamily="34" charset="0"/>
                <a:cs typeface="Arial Black" panose="020B0604020202020204" pitchFamily="34" charset="0"/>
              </a:rPr>
              <a:t>Presentation Title</a:t>
            </a:r>
            <a:endParaRPr lang="en-SA" sz="4400" dirty="0">
              <a:latin typeface="Arial Black" panose="020B0604020202020204" pitchFamily="34" charset="0"/>
              <a:cs typeface="Arial Black" panose="020B0604020202020204" pitchFamily="34" charset="0"/>
            </a:endParaRPr>
          </a:p>
        </p:txBody>
      </p:sp>
      <p:sp>
        <p:nvSpPr>
          <p:cNvPr id="17" name="Text Placeholder 16">
            <a:extLst>
              <a:ext uri="{FF2B5EF4-FFF2-40B4-BE49-F238E27FC236}">
                <a16:creationId xmlns:a16="http://schemas.microsoft.com/office/drawing/2014/main" id="{277BC37D-F1C2-FA5D-8A99-D55734EDF6F1}"/>
              </a:ext>
            </a:extLst>
          </p:cNvPr>
          <p:cNvSpPr>
            <a:spLocks noGrp="1"/>
          </p:cNvSpPr>
          <p:nvPr>
            <p:ph type="body" sz="quarter" idx="10"/>
          </p:nvPr>
        </p:nvSpPr>
        <p:spPr>
          <a:xfrm>
            <a:off x="388938" y="3161093"/>
            <a:ext cx="2622550" cy="535813"/>
          </a:xfrm>
        </p:spPr>
        <p:txBody>
          <a:bodyPr/>
          <a:lstStyle/>
          <a:p>
            <a:r>
              <a:rPr lang="en-SA" dirty="0">
                <a:latin typeface="Arial" panose="020B0604020202020204" pitchFamily="34" charset="0"/>
                <a:cs typeface="Arial" panose="020B0604020202020204" pitchFamily="34" charset="0"/>
              </a:rPr>
              <a:t>Speaker Name</a:t>
            </a:r>
          </a:p>
        </p:txBody>
      </p:sp>
      <p:pic>
        <p:nvPicPr>
          <p:cNvPr id="2" name="Picture 1">
            <a:extLst>
              <a:ext uri="{FF2B5EF4-FFF2-40B4-BE49-F238E27FC236}">
                <a16:creationId xmlns:a16="http://schemas.microsoft.com/office/drawing/2014/main" id="{DA94B8C6-9A34-0579-37B1-90000F28867D}"/>
              </a:ext>
            </a:extLst>
          </p:cNvPr>
          <p:cNvPicPr>
            <a:picLocks noChangeAspect="1"/>
          </p:cNvPicPr>
          <p:nvPr/>
        </p:nvPicPr>
        <p:blipFill>
          <a:blip r:embed="rId3"/>
          <a:srcRect b="30320"/>
          <a:stretch>
            <a:fillRect/>
          </a:stretch>
        </p:blipFill>
        <p:spPr>
          <a:xfrm>
            <a:off x="-1" y="1948070"/>
            <a:ext cx="12235345" cy="5115340"/>
          </a:xfrm>
          <a:prstGeom prst="rect">
            <a:avLst/>
          </a:prstGeom>
        </p:spPr>
      </p:pic>
    </p:spTree>
    <p:extLst>
      <p:ext uri="{BB962C8B-B14F-4D97-AF65-F5344CB8AC3E}">
        <p14:creationId xmlns:p14="http://schemas.microsoft.com/office/powerpoint/2010/main" val="4189009236"/>
      </p:ext>
    </p:extLst>
  </p:cSld>
  <p:clrMapOvr>
    <a:masterClrMapping/>
  </p:clrMapOvr>
</p:sld>
</file>

<file path=ppt/theme/theme1.xml><?xml version="1.0" encoding="utf-8"?>
<a:theme xmlns:a="http://schemas.openxmlformats.org/drawingml/2006/main" name="Office Theme">
  <a:themeElements>
    <a:clrScheme name="KFUPM">
      <a:dk1>
        <a:srgbClr val="009767"/>
      </a:dk1>
      <a:lt1>
        <a:srgbClr val="115F66"/>
      </a:lt1>
      <a:dk2>
        <a:srgbClr val="ECE0C7"/>
      </a:dk2>
      <a:lt2>
        <a:srgbClr val="000000"/>
      </a:lt2>
      <a:accent1>
        <a:srgbClr val="115F66"/>
      </a:accent1>
      <a:accent2>
        <a:srgbClr val="ECDFC7"/>
      </a:accent2>
      <a:accent3>
        <a:srgbClr val="70B7D4"/>
      </a:accent3>
      <a:accent4>
        <a:srgbClr val="A98B6D"/>
      </a:accent4>
      <a:accent5>
        <a:srgbClr val="ADABAD"/>
      </a:accent5>
      <a:accent6>
        <a:srgbClr val="009767"/>
      </a:accent6>
      <a:hlink>
        <a:srgbClr val="F0B94F"/>
      </a:hlink>
      <a:folHlink>
        <a:srgbClr val="009767"/>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41020-KFUPM-Applications-01-pptx template" id="{F9EA16B2-E487-3542-BD58-D9FDD3082D37}" vid="{8E9E57FE-4485-F543-BD83-08FAF4E1C46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b9eb3d15-24a9-4fc3-8584-e8e267de41a5" xsi:nil="true"/>
    <lcf76f155ced4ddcb4097134ff3c332f xmlns="92acef7f-4ea3-4788-9f45-bad641ba4414">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4B5BFCA7A90CE4F963C0CE1497DBAFC" ma:contentTypeVersion="14" ma:contentTypeDescription="Create a new document." ma:contentTypeScope="" ma:versionID="f7501b5de66639364d09f9686eefe809">
  <xsd:schema xmlns:xsd="http://www.w3.org/2001/XMLSchema" xmlns:xs="http://www.w3.org/2001/XMLSchema" xmlns:p="http://schemas.microsoft.com/office/2006/metadata/properties" xmlns:ns2="92acef7f-4ea3-4788-9f45-bad641ba4414" xmlns:ns3="b9eb3d15-24a9-4fc3-8584-e8e267de41a5" targetNamespace="http://schemas.microsoft.com/office/2006/metadata/properties" ma:root="true" ma:fieldsID="41394e287438c5f1eb64aac35da9b64c" ns2:_="" ns3:_="">
    <xsd:import namespace="92acef7f-4ea3-4788-9f45-bad641ba4414"/>
    <xsd:import namespace="b9eb3d15-24a9-4fc3-8584-e8e267de41a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LengthInSecond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2acef7f-4ea3-4788-9f45-bad641ba441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87f4d030-a2bd-4159-b459-856363f4e7ee"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dexed="true" ma:internalName="MediaServiceLocation" ma:readOnly="true">
      <xsd:simpleType>
        <xsd:restriction base="dms:Text"/>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9eb3d15-24a9-4fc3-8584-e8e267de41a5"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3769d687-fcdc-4a69-aa14-43fd7cdbdf31}" ma:internalName="TaxCatchAll" ma:showField="CatchAllData" ma:web="b9eb3d15-24a9-4fc3-8584-e8e267de41a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E0A7C39-4D05-4B03-98EF-685616FB18AC}">
  <ds:schemaRefs>
    <ds:schemaRef ds:uri="http://purl.org/dc/terms/"/>
    <ds:schemaRef ds:uri="http://purl.org/dc/elements/1.1/"/>
    <ds:schemaRef ds:uri="http://schemas.openxmlformats.org/package/2006/metadata/core-properties"/>
    <ds:schemaRef ds:uri="http://schemas.microsoft.com/office/2006/metadata/properties"/>
    <ds:schemaRef ds:uri="http://schemas.microsoft.com/office/infopath/2007/PartnerControls"/>
    <ds:schemaRef ds:uri="http://purl.org/dc/dcmitype/"/>
    <ds:schemaRef ds:uri="http://www.w3.org/XML/1998/namespace"/>
    <ds:schemaRef ds:uri="http://schemas.microsoft.com/office/2006/documentManagement/types"/>
    <ds:schemaRef ds:uri="b9eb3d15-24a9-4fc3-8584-e8e267de41a5"/>
    <ds:schemaRef ds:uri="92acef7f-4ea3-4788-9f45-bad641ba4414"/>
  </ds:schemaRefs>
</ds:datastoreItem>
</file>

<file path=customXml/itemProps2.xml><?xml version="1.0" encoding="utf-8"?>
<ds:datastoreItem xmlns:ds="http://schemas.openxmlformats.org/officeDocument/2006/customXml" ds:itemID="{E1A597DD-1F58-4ACD-A262-735490CA4F7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2acef7f-4ea3-4788-9f45-bad641ba4414"/>
    <ds:schemaRef ds:uri="b9eb3d15-24a9-4fc3-8584-e8e267de41a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3BAAAA2-CE4C-49DD-80B4-90E90673912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2850</TotalTime>
  <Words>669</Words>
  <Application>Microsoft Macintosh PowerPoint</Application>
  <PresentationFormat>Widescreen</PresentationFormat>
  <Paragraphs>89</Paragraphs>
  <Slides>6</Slides>
  <Notes>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vt:i4>
      </vt:variant>
    </vt:vector>
  </HeadingPairs>
  <TitlesOfParts>
    <vt:vector size="13" baseType="lpstr">
      <vt:lpstr>Aptos</vt:lpstr>
      <vt:lpstr>Aptos Display</vt:lpstr>
      <vt:lpstr>Arial</vt:lpstr>
      <vt:lpstr>Arial Black</vt:lpstr>
      <vt:lpstr>IBM Plex Sans Arabic</vt:lpstr>
      <vt:lpstr>KFUPM</vt:lpstr>
      <vt:lpstr>Office Theme</vt:lpstr>
      <vt:lpstr>PowerPoint Presentation</vt:lpstr>
      <vt:lpstr>PowerPoint Presentation</vt:lpstr>
      <vt:lpstr>Separator Title</vt:lpstr>
      <vt:lpstr>PowerPoint Presentation</vt:lpstr>
      <vt:lpstr>Presentation Title</vt:lpstr>
      <vt:lpstr>Presentation Title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Manahel Khalaf Al-Qaadan</dc:creator>
  <cp:lastModifiedBy>Rayah Salem Algheithy</cp:lastModifiedBy>
  <cp:revision>37</cp:revision>
  <dcterms:created xsi:type="dcterms:W3CDTF">2026-06-02T12:33:33Z</dcterms:created>
  <dcterms:modified xsi:type="dcterms:W3CDTF">2026-07-01T12:34:27Z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0x01010074B5BFCA7A90CE4F963C0CE1497DBAFC</vt:lpwstr>
  </property>
  <property fmtid="{D5CDD505-2E9C-101B-9397-08002B2CF9AE}" pid="3" name="MediaServiceImageTags">
    <vt:lpwstr/>
  </property>
</Properties>
</file>